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61" r:id="rId5"/>
    <p:sldId id="262" r:id="rId6"/>
    <p:sldId id="259" r:id="rId7"/>
    <p:sldId id="263" r:id="rId8"/>
    <p:sldId id="264" r:id="rId9"/>
    <p:sldId id="260" r:id="rId10"/>
    <p:sldId id="265" r:id="rId11"/>
    <p:sldId id="266" r:id="rId12"/>
    <p:sldId id="267" r:id="rId13"/>
    <p:sldId id="270" r:id="rId14"/>
    <p:sldId id="268" r:id="rId15"/>
    <p:sldId id="271" r:id="rId16"/>
    <p:sldId id="277" r:id="rId17"/>
    <p:sldId id="278" r:id="rId18"/>
    <p:sldId id="269" r:id="rId19"/>
    <p:sldId id="274" r:id="rId20"/>
    <p:sldId id="275" r:id="rId21"/>
    <p:sldId id="279" r:id="rId22"/>
    <p:sldId id="276"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Krona One" panose="02010605030500060004" pitchFamily="2" charset="77"/>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E2FF"/>
    <a:srgbClr val="FFFFFF"/>
    <a:srgbClr val="002C5F"/>
    <a:srgbClr val="005EAA"/>
    <a:srgbClr val="F5F2FC"/>
    <a:srgbClr val="FCF8EB"/>
    <a:srgbClr val="DBF9D8"/>
    <a:srgbClr val="54BDB5"/>
    <a:srgbClr val="0065BD"/>
    <a:srgbClr val="054A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93"/>
    <p:restoredTop sz="86400"/>
  </p:normalViewPr>
  <p:slideViewPr>
    <p:cSldViewPr snapToGrid="0" snapToObjects="1">
      <p:cViewPr>
        <p:scale>
          <a:sx n="129" d="100"/>
          <a:sy n="129" d="100"/>
        </p:scale>
        <p:origin x="2488" y="15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2" d="100"/>
          <a:sy n="112" d="100"/>
        </p:scale>
        <p:origin x="33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3A1215-CD7C-F645-B869-421AE65ED0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8B0DE5-40D0-EF4B-BDE5-194B1FB4C4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2B8559-D9BE-B94B-B49E-65F112A3CD72}" type="datetimeFigureOut">
              <a:rPr lang="en-US" smtClean="0"/>
              <a:t>10/12/21</a:t>
            </a:fld>
            <a:endParaRPr lang="en-US"/>
          </a:p>
        </p:txBody>
      </p:sp>
      <p:sp>
        <p:nvSpPr>
          <p:cNvPr id="4" name="Footer Placeholder 3">
            <a:extLst>
              <a:ext uri="{FF2B5EF4-FFF2-40B4-BE49-F238E27FC236}">
                <a16:creationId xmlns:a16="http://schemas.microsoft.com/office/drawing/2014/main" id="{7B17508B-8D6C-5540-BAA4-48FFCCFB9F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383259-A4F9-C049-9F4A-32396CDD7E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F8FC5C-F225-8F48-BF69-57E79034343A}" type="slidenum">
              <a:rPr lang="en-US" smtClean="0"/>
              <a:t>‹#›</a:t>
            </a:fld>
            <a:endParaRPr lang="en-US"/>
          </a:p>
        </p:txBody>
      </p:sp>
    </p:spTree>
    <p:extLst>
      <p:ext uri="{BB962C8B-B14F-4D97-AF65-F5344CB8AC3E}">
        <p14:creationId xmlns:p14="http://schemas.microsoft.com/office/powerpoint/2010/main" val="3639930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6AE14-2B49-1341-A044-18BB62214BD1}" type="datetimeFigureOut">
              <a:rPr lang="en-US" smtClean="0"/>
              <a:t>10/12/21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10326-B36D-3E45-B018-58A8B017AD48}" type="slidenum">
              <a:rPr lang="en-US" smtClean="0"/>
              <a:t>‹#›</a:t>
            </a:fld>
            <a:endParaRPr lang="en-US"/>
          </a:p>
        </p:txBody>
      </p:sp>
    </p:spTree>
    <p:extLst>
      <p:ext uri="{BB962C8B-B14F-4D97-AF65-F5344CB8AC3E}">
        <p14:creationId xmlns:p14="http://schemas.microsoft.com/office/powerpoint/2010/main" val="210876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1</a:t>
            </a:fld>
            <a:endParaRPr lang="en-US"/>
          </a:p>
        </p:txBody>
      </p:sp>
    </p:spTree>
    <p:extLst>
      <p:ext uri="{BB962C8B-B14F-4D97-AF65-F5344CB8AC3E}">
        <p14:creationId xmlns:p14="http://schemas.microsoft.com/office/powerpoint/2010/main" val="78800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19</a:t>
            </a:fld>
            <a:endParaRPr lang="en-US"/>
          </a:p>
        </p:txBody>
      </p:sp>
    </p:spTree>
    <p:extLst>
      <p:ext uri="{BB962C8B-B14F-4D97-AF65-F5344CB8AC3E}">
        <p14:creationId xmlns:p14="http://schemas.microsoft.com/office/powerpoint/2010/main" val="207791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20</a:t>
            </a:fld>
            <a:endParaRPr lang="en-US"/>
          </a:p>
        </p:txBody>
      </p:sp>
    </p:spTree>
    <p:extLst>
      <p:ext uri="{BB962C8B-B14F-4D97-AF65-F5344CB8AC3E}">
        <p14:creationId xmlns:p14="http://schemas.microsoft.com/office/powerpoint/2010/main" val="120162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4</a:t>
            </a:fld>
            <a:endParaRPr lang="en-US"/>
          </a:p>
        </p:txBody>
      </p:sp>
    </p:spTree>
    <p:extLst>
      <p:ext uri="{BB962C8B-B14F-4D97-AF65-F5344CB8AC3E}">
        <p14:creationId xmlns:p14="http://schemas.microsoft.com/office/powerpoint/2010/main" val="205300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5</a:t>
            </a:fld>
            <a:endParaRPr lang="en-US"/>
          </a:p>
        </p:txBody>
      </p:sp>
    </p:spTree>
    <p:extLst>
      <p:ext uri="{BB962C8B-B14F-4D97-AF65-F5344CB8AC3E}">
        <p14:creationId xmlns:p14="http://schemas.microsoft.com/office/powerpoint/2010/main" val="342678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9</a:t>
            </a:fld>
            <a:endParaRPr lang="en-US"/>
          </a:p>
        </p:txBody>
      </p:sp>
    </p:spTree>
    <p:extLst>
      <p:ext uri="{BB962C8B-B14F-4D97-AF65-F5344CB8AC3E}">
        <p14:creationId xmlns:p14="http://schemas.microsoft.com/office/powerpoint/2010/main" val="251099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11</a:t>
            </a:fld>
            <a:endParaRPr lang="en-US"/>
          </a:p>
        </p:txBody>
      </p:sp>
    </p:spTree>
    <p:extLst>
      <p:ext uri="{BB962C8B-B14F-4D97-AF65-F5344CB8AC3E}">
        <p14:creationId xmlns:p14="http://schemas.microsoft.com/office/powerpoint/2010/main" val="344767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kern="1200" dirty="0">
                <a:solidFill>
                  <a:schemeClr val="tx1"/>
                </a:solidFill>
                <a:effectLst/>
                <a:latin typeface="+mn-lt"/>
                <a:ea typeface="+mn-ea"/>
                <a:cs typeface="+mn-cs"/>
              </a:rPr>
              <a:t>Stein MD, Conti MT, Kenney S, et al. Adverse childhood experience effects on opioid use initiation, injection drug use, and overdose among persons with opioid use disorder. Drug Alcohol Depend. 2017;179:325-329. doi:10.1016/j.drugalcdep.2017.07.007</a:t>
            </a:r>
            <a:r>
              <a:rPr lang="en-US" dirty="0">
                <a:effectLst/>
              </a:rPr>
              <a:t> </a:t>
            </a:r>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14</a:t>
            </a:fld>
            <a:endParaRPr lang="en-US"/>
          </a:p>
        </p:txBody>
      </p:sp>
    </p:spTree>
    <p:extLst>
      <p:ext uri="{BB962C8B-B14F-4D97-AF65-F5344CB8AC3E}">
        <p14:creationId xmlns:p14="http://schemas.microsoft.com/office/powerpoint/2010/main" val="246787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pubmed.ncbi.nlm.nih.gov</a:t>
            </a:r>
            <a:r>
              <a:rPr lang="en-US" sz="1200" kern="1200" dirty="0">
                <a:solidFill>
                  <a:schemeClr val="tx1"/>
                </a:solidFill>
                <a:effectLst/>
                <a:latin typeface="+mn-lt"/>
                <a:ea typeface="+mn-ea"/>
                <a:cs typeface="+mn-cs"/>
              </a:rPr>
              <a:t>/28364579/</a:t>
            </a:r>
            <a:r>
              <a:rPr lang="en-US" dirty="0">
                <a:effectLst/>
              </a:rPr>
              <a:t> </a:t>
            </a:r>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15</a:t>
            </a:fld>
            <a:endParaRPr lang="en-US"/>
          </a:p>
        </p:txBody>
      </p:sp>
    </p:spTree>
    <p:extLst>
      <p:ext uri="{BB962C8B-B14F-4D97-AF65-F5344CB8AC3E}">
        <p14:creationId xmlns:p14="http://schemas.microsoft.com/office/powerpoint/2010/main" val="346369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kern="1200" dirty="0">
                <a:solidFill>
                  <a:schemeClr val="tx1"/>
                </a:solidFill>
                <a:effectLst/>
                <a:latin typeface="+mn-lt"/>
                <a:ea typeface="+mn-ea"/>
                <a:cs typeface="+mn-cs"/>
              </a:rPr>
              <a:t>Hughes K, Bellis MA, Hardcastle KA, </a:t>
            </a:r>
            <a:r>
              <a:rPr lang="en-US" sz="1200" kern="1200" dirty="0" err="1">
                <a:solidFill>
                  <a:schemeClr val="tx1"/>
                </a:solidFill>
                <a:effectLst/>
                <a:latin typeface="+mn-lt"/>
                <a:ea typeface="+mn-ea"/>
                <a:cs typeface="+mn-cs"/>
              </a:rPr>
              <a:t>Sethi</a:t>
            </a:r>
            <a:r>
              <a:rPr lang="en-US" sz="1200" kern="1200" dirty="0">
                <a:solidFill>
                  <a:schemeClr val="tx1"/>
                </a:solidFill>
                <a:effectLst/>
                <a:latin typeface="+mn-lt"/>
                <a:ea typeface="+mn-ea"/>
                <a:cs typeface="+mn-cs"/>
              </a:rPr>
              <a:t> D, Butchart A, </a:t>
            </a:r>
            <a:r>
              <a:rPr lang="en-US" sz="1200" kern="1200" dirty="0" err="1">
                <a:solidFill>
                  <a:schemeClr val="tx1"/>
                </a:solidFill>
                <a:effectLst/>
                <a:latin typeface="+mn-lt"/>
                <a:ea typeface="+mn-ea"/>
                <a:cs typeface="+mn-cs"/>
              </a:rPr>
              <a:t>Mikton</a:t>
            </a:r>
            <a:r>
              <a:rPr lang="en-US" sz="1200" kern="1200" dirty="0">
                <a:solidFill>
                  <a:schemeClr val="tx1"/>
                </a:solidFill>
                <a:effectLst/>
                <a:latin typeface="+mn-lt"/>
                <a:ea typeface="+mn-ea"/>
                <a:cs typeface="+mn-cs"/>
              </a:rPr>
              <a:t> C, Jones L., Dunne MP. The effect of multiple adverse childhood experiences on health: a systematic review and meta-analysis. The Lancet; 2017;2:e356-66.</a:t>
            </a:r>
            <a:r>
              <a:rPr lang="en-US" dirty="0">
                <a:effectLst/>
              </a:rPr>
              <a:t> </a:t>
            </a:r>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16</a:t>
            </a:fld>
            <a:endParaRPr lang="en-US"/>
          </a:p>
        </p:txBody>
      </p:sp>
    </p:spTree>
    <p:extLst>
      <p:ext uri="{BB962C8B-B14F-4D97-AF65-F5344CB8AC3E}">
        <p14:creationId xmlns:p14="http://schemas.microsoft.com/office/powerpoint/2010/main" val="251907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10326-B36D-3E45-B018-58A8B017AD48}" type="slidenum">
              <a:rPr lang="en-US" smtClean="0"/>
              <a:t>17</a:t>
            </a:fld>
            <a:endParaRPr lang="en-US"/>
          </a:p>
        </p:txBody>
      </p:sp>
    </p:spTree>
    <p:extLst>
      <p:ext uri="{BB962C8B-B14F-4D97-AF65-F5344CB8AC3E}">
        <p14:creationId xmlns:p14="http://schemas.microsoft.com/office/powerpoint/2010/main" val="2822942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0971FB-EE3D-A949-B52E-67D5BF36A1AD}"/>
              </a:ext>
            </a:extLst>
          </p:cNvPr>
          <p:cNvSpPr/>
          <p:nvPr userDrawn="1"/>
        </p:nvSpPr>
        <p:spPr>
          <a:xfrm>
            <a:off x="0" y="0"/>
            <a:ext cx="12192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205452-5619-9D41-AA05-5940E0BAACF6}"/>
              </a:ext>
            </a:extLst>
          </p:cNvPr>
          <p:cNvSpPr>
            <a:spLocks noGrp="1"/>
          </p:cNvSpPr>
          <p:nvPr>
            <p:ph type="ctrTitle"/>
          </p:nvPr>
        </p:nvSpPr>
        <p:spPr>
          <a:xfrm>
            <a:off x="1524000" y="1122363"/>
            <a:ext cx="9144000" cy="2387600"/>
          </a:xfrm>
        </p:spPr>
        <p:txBody>
          <a:bodyPr anchor="b"/>
          <a:lstStyle>
            <a:lvl1pPr algn="ctr">
              <a:defRPr sz="6000">
                <a:solidFill>
                  <a:srgbClr val="002C5F"/>
                </a:solidFill>
              </a:defRPr>
            </a:lvl1pPr>
          </a:lstStyle>
          <a:p>
            <a:r>
              <a:rPr lang="en-US" dirty="0"/>
              <a:t>Click to edit Master title style</a:t>
            </a:r>
          </a:p>
        </p:txBody>
      </p:sp>
      <p:sp>
        <p:nvSpPr>
          <p:cNvPr id="3" name="Subtitle 2">
            <a:extLst>
              <a:ext uri="{FF2B5EF4-FFF2-40B4-BE49-F238E27FC236}">
                <a16:creationId xmlns:a16="http://schemas.microsoft.com/office/drawing/2014/main" id="{1462B4FB-5CA3-374F-8891-281EC59DBB4D}"/>
              </a:ext>
            </a:extLst>
          </p:cNvPr>
          <p:cNvSpPr>
            <a:spLocks noGrp="1"/>
          </p:cNvSpPr>
          <p:nvPr>
            <p:ph type="subTitle" idx="1"/>
          </p:nvPr>
        </p:nvSpPr>
        <p:spPr>
          <a:xfrm>
            <a:off x="1524000" y="3602038"/>
            <a:ext cx="9144000" cy="1655762"/>
          </a:xfrm>
        </p:spPr>
        <p:txBody>
          <a:bodyPr/>
          <a:lstStyle>
            <a:lvl1pPr marL="0" indent="0" algn="ctr">
              <a:buNone/>
              <a:defRPr sz="2400">
                <a:solidFill>
                  <a:srgbClr val="002C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90AAD01-E17B-FB43-A8B2-4B6B01162046}"/>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76877853-1A7E-DC48-9987-1A591B97A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709A7-1A29-1B4A-8146-637C294B7C4E}"/>
              </a:ext>
            </a:extLst>
          </p:cNvPr>
          <p:cNvSpPr>
            <a:spLocks noGrp="1"/>
          </p:cNvSpPr>
          <p:nvPr>
            <p:ph type="sldNum" sz="quarter" idx="12"/>
          </p:nvPr>
        </p:nvSpPr>
        <p:spPr/>
        <p:txBody>
          <a:bodyPr/>
          <a:lstStyle/>
          <a:p>
            <a:fld id="{6AA22F93-621A-E948-96D0-77C09257FE07}" type="slidenum">
              <a:rPr lang="en-US" smtClean="0"/>
              <a:t>‹#›</a:t>
            </a:fld>
            <a:endParaRPr lang="en-US"/>
          </a:p>
        </p:txBody>
      </p:sp>
      <p:pic>
        <p:nvPicPr>
          <p:cNvPr id="8" name="Picture 7">
            <a:extLst>
              <a:ext uri="{FF2B5EF4-FFF2-40B4-BE49-F238E27FC236}">
                <a16:creationId xmlns:a16="http://schemas.microsoft.com/office/drawing/2014/main" id="{ED8D629C-58F1-6A4F-BA51-6C319AF9D2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28666" y="668360"/>
            <a:ext cx="3453189" cy="3458859"/>
          </a:xfrm>
          <a:prstGeom prst="rect">
            <a:avLst/>
          </a:prstGeom>
        </p:spPr>
      </p:pic>
      <p:pic>
        <p:nvPicPr>
          <p:cNvPr id="9" name="Picture 8">
            <a:extLst>
              <a:ext uri="{FF2B5EF4-FFF2-40B4-BE49-F238E27FC236}">
                <a16:creationId xmlns:a16="http://schemas.microsoft.com/office/drawing/2014/main" id="{5B5114A3-2AF9-9749-A789-83CA34D8E5BE}"/>
              </a:ext>
              <a:ext uri="{C183D7F6-B498-43B3-948B-1728B52AA6E4}">
                <adec:decorative xmlns:adec="http://schemas.microsoft.com/office/drawing/2017/decorative" val="1"/>
              </a:ext>
            </a:extLst>
          </p:cNvPr>
          <p:cNvPicPr>
            <a:picLocks noChangeAspect="1"/>
          </p:cNvPicPr>
          <p:nvPr userDrawn="1"/>
        </p:nvPicPr>
        <p:blipFill>
          <a:blip r:embed="rId3">
            <a:alphaModFix amt="56000"/>
          </a:blip>
          <a:stretch>
            <a:fillRect/>
          </a:stretch>
        </p:blipFill>
        <p:spPr>
          <a:xfrm>
            <a:off x="0" y="1623895"/>
            <a:ext cx="12192000" cy="4939484"/>
          </a:xfrm>
          <a:prstGeom prst="rect">
            <a:avLst/>
          </a:prstGeom>
        </p:spPr>
      </p:pic>
      <p:pic>
        <p:nvPicPr>
          <p:cNvPr id="10" name="Picture 9">
            <a:extLst>
              <a:ext uri="{FF2B5EF4-FFF2-40B4-BE49-F238E27FC236}">
                <a16:creationId xmlns:a16="http://schemas.microsoft.com/office/drawing/2014/main" id="{2C9D0C68-9F6D-AC47-8630-8AFF397E3AB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473161" y="2376830"/>
            <a:ext cx="2269903" cy="3402203"/>
          </a:xfrm>
          <a:prstGeom prst="rect">
            <a:avLst/>
          </a:prstGeom>
        </p:spPr>
      </p:pic>
      <p:sp>
        <p:nvSpPr>
          <p:cNvPr id="11" name="Rectangle 10">
            <a:extLst>
              <a:ext uri="{FF2B5EF4-FFF2-40B4-BE49-F238E27FC236}">
                <a16:creationId xmlns:a16="http://schemas.microsoft.com/office/drawing/2014/main" id="{075BEEF2-0AC5-6A4F-AE7D-4FACB4943799}"/>
              </a:ext>
            </a:extLst>
          </p:cNvPr>
          <p:cNvSpPr/>
          <p:nvPr userDrawn="1"/>
        </p:nvSpPr>
        <p:spPr>
          <a:xfrm>
            <a:off x="-9107" y="5768701"/>
            <a:ext cx="12201107" cy="1089298"/>
          </a:xfrm>
          <a:prstGeom prst="rect">
            <a:avLst/>
          </a:prstGeom>
          <a:solidFill>
            <a:srgbClr val="002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12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F7F0E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C0855-5BC7-9740-990A-FC1D19D3DF6A}"/>
              </a:ext>
            </a:extLst>
          </p:cNvPr>
          <p:cNvSpPr/>
          <p:nvPr userDrawn="1"/>
        </p:nvSpPr>
        <p:spPr>
          <a:xfrm>
            <a:off x="0" y="0"/>
            <a:ext cx="12192000" cy="6858000"/>
          </a:xfrm>
          <a:prstGeom prst="rect">
            <a:avLst/>
          </a:prstGeom>
          <a:solidFill>
            <a:srgbClr val="E0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
        <p:nvSpPr>
          <p:cNvPr id="8" name="Title 1">
            <a:extLst>
              <a:ext uri="{FF2B5EF4-FFF2-40B4-BE49-F238E27FC236}">
                <a16:creationId xmlns:a16="http://schemas.microsoft.com/office/drawing/2014/main" id="{0FA3C190-ACA8-5041-8C51-8F163E0A6ABA}"/>
              </a:ext>
            </a:extLst>
          </p:cNvPr>
          <p:cNvSpPr>
            <a:spLocks noGrp="1"/>
          </p:cNvSpPr>
          <p:nvPr>
            <p:ph type="title"/>
          </p:nvPr>
        </p:nvSpPr>
        <p:spPr>
          <a:xfrm>
            <a:off x="831850" y="710272"/>
            <a:ext cx="10515600" cy="714485"/>
          </a:xfrm>
        </p:spPr>
        <p:txBody>
          <a:bodyPr anchor="b">
            <a:normAutofit/>
          </a:bodyPr>
          <a:lstStyle>
            <a:lvl1pPr algn="ct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67665EAE-D10E-6745-9FE0-71F7995CBE5B}"/>
              </a:ext>
            </a:extLst>
          </p:cNvPr>
          <p:cNvSpPr>
            <a:spLocks noGrp="1"/>
          </p:cNvSpPr>
          <p:nvPr>
            <p:ph type="body" idx="1"/>
          </p:nvPr>
        </p:nvSpPr>
        <p:spPr>
          <a:xfrm>
            <a:off x="831850" y="1679945"/>
            <a:ext cx="10515600" cy="4409706"/>
          </a:xfrm>
        </p:spPr>
        <p:txBody>
          <a:bodyPr>
            <a:normAutofit/>
          </a:bodyPr>
          <a:lstStyle>
            <a:lvl1pPr marL="457200" indent="-457200">
              <a:buClr>
                <a:srgbClr val="002C5F"/>
              </a:buClr>
              <a:buFont typeface="Arial" panose="020B0604020202020204" pitchFamily="34" charset="0"/>
              <a:buChar char="•"/>
              <a:defRPr sz="2800" b="0" i="0">
                <a:solidFill>
                  <a:srgbClr val="002C5F"/>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8045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F7F0E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C0855-5BC7-9740-990A-FC1D19D3DF6A}"/>
              </a:ext>
            </a:extLst>
          </p:cNvPr>
          <p:cNvSpPr/>
          <p:nvPr userDrawn="1"/>
        </p:nvSpPr>
        <p:spPr>
          <a:xfrm>
            <a:off x="0" y="0"/>
            <a:ext cx="12192000" cy="6858000"/>
          </a:xfrm>
          <a:prstGeom prst="rect">
            <a:avLst/>
          </a:prstGeom>
          <a:solidFill>
            <a:srgbClr val="D9F0FF">
              <a:alpha val="615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
        <p:nvSpPr>
          <p:cNvPr id="8" name="Title 1">
            <a:extLst>
              <a:ext uri="{FF2B5EF4-FFF2-40B4-BE49-F238E27FC236}">
                <a16:creationId xmlns:a16="http://schemas.microsoft.com/office/drawing/2014/main" id="{0FA3C190-ACA8-5041-8C51-8F163E0A6ABA}"/>
              </a:ext>
            </a:extLst>
          </p:cNvPr>
          <p:cNvSpPr>
            <a:spLocks noGrp="1"/>
          </p:cNvSpPr>
          <p:nvPr>
            <p:ph type="title"/>
          </p:nvPr>
        </p:nvSpPr>
        <p:spPr>
          <a:xfrm>
            <a:off x="831850" y="710272"/>
            <a:ext cx="10515600" cy="714485"/>
          </a:xfrm>
        </p:spPr>
        <p:txBody>
          <a:bodyPr anchor="b">
            <a:normAutofit/>
          </a:bodyPr>
          <a:lstStyle>
            <a:lvl1pPr algn="ct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67665EAE-D10E-6745-9FE0-71F7995CBE5B}"/>
              </a:ext>
            </a:extLst>
          </p:cNvPr>
          <p:cNvSpPr>
            <a:spLocks noGrp="1"/>
          </p:cNvSpPr>
          <p:nvPr>
            <p:ph type="body" idx="1"/>
          </p:nvPr>
        </p:nvSpPr>
        <p:spPr>
          <a:xfrm>
            <a:off x="831850" y="1679945"/>
            <a:ext cx="10515600" cy="4409706"/>
          </a:xfrm>
        </p:spPr>
        <p:txBody>
          <a:bodyPr>
            <a:normAutofit/>
          </a:bodyPr>
          <a:lstStyle>
            <a:lvl1pPr marL="457200" indent="-457200">
              <a:buClr>
                <a:srgbClr val="002C5F"/>
              </a:buClr>
              <a:buFont typeface="Arial" panose="020B0604020202020204" pitchFamily="34" charset="0"/>
              <a:buChar char="•"/>
              <a:defRPr sz="2800" b="0" i="0">
                <a:solidFill>
                  <a:srgbClr val="002C5F"/>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1452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F7F0E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C0855-5BC7-9740-990A-FC1D19D3DF6A}"/>
              </a:ext>
            </a:extLst>
          </p:cNvPr>
          <p:cNvSpPr/>
          <p:nvPr userDrawn="1"/>
        </p:nvSpPr>
        <p:spPr>
          <a:xfrm>
            <a:off x="0" y="0"/>
            <a:ext cx="12192000" cy="6858000"/>
          </a:xfrm>
          <a:prstGeom prst="rect">
            <a:avLst/>
          </a:prstGeom>
          <a:solidFill>
            <a:schemeClr val="bg1">
              <a:alpha val="61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
        <p:nvSpPr>
          <p:cNvPr id="8" name="Title 1">
            <a:extLst>
              <a:ext uri="{FF2B5EF4-FFF2-40B4-BE49-F238E27FC236}">
                <a16:creationId xmlns:a16="http://schemas.microsoft.com/office/drawing/2014/main" id="{0FA3C190-ACA8-5041-8C51-8F163E0A6ABA}"/>
              </a:ext>
            </a:extLst>
          </p:cNvPr>
          <p:cNvSpPr>
            <a:spLocks noGrp="1"/>
          </p:cNvSpPr>
          <p:nvPr>
            <p:ph type="title"/>
          </p:nvPr>
        </p:nvSpPr>
        <p:spPr>
          <a:xfrm>
            <a:off x="831850" y="710272"/>
            <a:ext cx="10515600" cy="714485"/>
          </a:xfrm>
        </p:spPr>
        <p:txBody>
          <a:bodyPr anchor="b">
            <a:normAutofit/>
          </a:bodyPr>
          <a:lstStyle>
            <a:lvl1pPr algn="ct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67665EAE-D10E-6745-9FE0-71F7995CBE5B}"/>
              </a:ext>
            </a:extLst>
          </p:cNvPr>
          <p:cNvSpPr>
            <a:spLocks noGrp="1"/>
          </p:cNvSpPr>
          <p:nvPr>
            <p:ph type="body" idx="1"/>
          </p:nvPr>
        </p:nvSpPr>
        <p:spPr>
          <a:xfrm>
            <a:off x="831850" y="1679945"/>
            <a:ext cx="10515600" cy="4409706"/>
          </a:xfrm>
        </p:spPr>
        <p:txBody>
          <a:bodyPr>
            <a:normAutofit/>
          </a:bodyPr>
          <a:lstStyle>
            <a:lvl1pPr marL="457200" indent="-457200">
              <a:buClr>
                <a:srgbClr val="002C5F"/>
              </a:buClr>
              <a:buFont typeface="Arial" panose="020B0604020202020204" pitchFamily="34" charset="0"/>
              <a:buChar char="•"/>
              <a:defRPr sz="2800" b="0" i="0">
                <a:solidFill>
                  <a:srgbClr val="002C5F"/>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49210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rgbClr val="F7F0E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
        <p:nvSpPr>
          <p:cNvPr id="8" name="Title 1">
            <a:extLst>
              <a:ext uri="{FF2B5EF4-FFF2-40B4-BE49-F238E27FC236}">
                <a16:creationId xmlns:a16="http://schemas.microsoft.com/office/drawing/2014/main" id="{0FA3C190-ACA8-5041-8C51-8F163E0A6ABA}"/>
              </a:ext>
            </a:extLst>
          </p:cNvPr>
          <p:cNvSpPr>
            <a:spLocks noGrp="1"/>
          </p:cNvSpPr>
          <p:nvPr>
            <p:ph type="title"/>
          </p:nvPr>
        </p:nvSpPr>
        <p:spPr>
          <a:xfrm>
            <a:off x="831850" y="710272"/>
            <a:ext cx="10515600" cy="714485"/>
          </a:xfrm>
        </p:spPr>
        <p:txBody>
          <a:bodyPr anchor="b">
            <a:normAutofit/>
          </a:bodyPr>
          <a:lstStyle>
            <a:lvl1pPr algn="ct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67665EAE-D10E-6745-9FE0-71F7995CBE5B}"/>
              </a:ext>
            </a:extLst>
          </p:cNvPr>
          <p:cNvSpPr>
            <a:spLocks noGrp="1"/>
          </p:cNvSpPr>
          <p:nvPr>
            <p:ph type="body" idx="1"/>
          </p:nvPr>
        </p:nvSpPr>
        <p:spPr>
          <a:xfrm>
            <a:off x="831850" y="1679945"/>
            <a:ext cx="10515600" cy="4409706"/>
          </a:xfrm>
        </p:spPr>
        <p:txBody>
          <a:bodyPr>
            <a:normAutofit/>
          </a:bodyPr>
          <a:lstStyle>
            <a:lvl1pPr marL="457200" indent="-457200">
              <a:buClr>
                <a:srgbClr val="002C5F"/>
              </a:buClr>
              <a:buFont typeface="Arial" panose="020B0604020202020204" pitchFamily="34" charset="0"/>
              <a:buChar char="•"/>
              <a:defRPr sz="2800" b="0" i="0">
                <a:solidFill>
                  <a:srgbClr val="002C5F"/>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Rectangle 9">
            <a:extLst>
              <a:ext uri="{FF2B5EF4-FFF2-40B4-BE49-F238E27FC236}">
                <a16:creationId xmlns:a16="http://schemas.microsoft.com/office/drawing/2014/main" id="{9F56DA7F-764D-364B-A5E9-AABE4906574E}"/>
              </a:ext>
            </a:extLst>
          </p:cNvPr>
          <p:cNvSpPr/>
          <p:nvPr userDrawn="1"/>
        </p:nvSpPr>
        <p:spPr>
          <a:xfrm>
            <a:off x="0" y="0"/>
            <a:ext cx="12192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night sky&#10;&#10;Description automatically generated">
            <a:extLst>
              <a:ext uri="{FF2B5EF4-FFF2-40B4-BE49-F238E27FC236}">
                <a16:creationId xmlns:a16="http://schemas.microsoft.com/office/drawing/2014/main" id="{A9AB78B1-3818-E241-8161-AE9B47017156}"/>
              </a:ext>
            </a:extLst>
          </p:cNvPr>
          <p:cNvPicPr>
            <a:picLocks noChangeAspect="1"/>
          </p:cNvPicPr>
          <p:nvPr userDrawn="1"/>
        </p:nvPicPr>
        <p:blipFill rotWithShape="1">
          <a:blip r:embed="rId2">
            <a:alphaModFix amt="56000"/>
          </a:blip>
          <a:srcRect b="10432"/>
          <a:stretch/>
        </p:blipFill>
        <p:spPr>
          <a:xfrm>
            <a:off x="0" y="2433793"/>
            <a:ext cx="12192000" cy="4424207"/>
          </a:xfrm>
          <a:prstGeom prst="rect">
            <a:avLst/>
          </a:prstGeom>
        </p:spPr>
      </p:pic>
      <p:sp>
        <p:nvSpPr>
          <p:cNvPr id="14" name="Rectangle 13">
            <a:extLst>
              <a:ext uri="{FF2B5EF4-FFF2-40B4-BE49-F238E27FC236}">
                <a16:creationId xmlns:a16="http://schemas.microsoft.com/office/drawing/2014/main" id="{0BB9FF36-5E54-7946-8DB3-14D4E24E79A4}"/>
              </a:ext>
            </a:extLst>
          </p:cNvPr>
          <p:cNvSpPr/>
          <p:nvPr userDrawn="1"/>
        </p:nvSpPr>
        <p:spPr>
          <a:xfrm>
            <a:off x="0" y="5768701"/>
            <a:ext cx="12201107" cy="1074798"/>
          </a:xfrm>
          <a:prstGeom prst="rect">
            <a:avLst/>
          </a:prstGeom>
          <a:solidFill>
            <a:srgbClr val="002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56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429D-4234-BA43-B901-D0FB4AEE3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DBCE1-ACE2-0347-BEB8-1DBAB7F4EE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9D4DD3-73C8-314C-9A03-2860CA916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6262AF-82A3-5840-B89E-A637AA030884}"/>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6" name="Footer Placeholder 5">
            <a:extLst>
              <a:ext uri="{FF2B5EF4-FFF2-40B4-BE49-F238E27FC236}">
                <a16:creationId xmlns:a16="http://schemas.microsoft.com/office/drawing/2014/main" id="{E845EEC5-36DA-CA47-80F8-49B2B54F6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662A8-6985-1A4E-B06E-1589F0EAAF1F}"/>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397917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31DE-3098-374A-88FE-9115A44ADB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66301-DA38-9E4C-80FD-55494BA96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CDA3BC-CBB4-4449-AE08-D9C37CB7F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C46F74-55BF-2B4E-9A0D-5DB702C5B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1DB1D-7012-C649-A298-7100838E91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58087-9CBB-A64D-A409-8C069C5A66CA}"/>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8" name="Footer Placeholder 7">
            <a:extLst>
              <a:ext uri="{FF2B5EF4-FFF2-40B4-BE49-F238E27FC236}">
                <a16:creationId xmlns:a16="http://schemas.microsoft.com/office/drawing/2014/main" id="{414C6389-8056-9B4E-9C00-16E34CCAAB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5E32F4-09F6-664F-871A-0A719F01DB91}"/>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2629570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0630-E456-9549-A1AF-D26D3296AD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E45DE-A84A-1441-B81C-3DA48A932232}"/>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4" name="Footer Placeholder 3">
            <a:extLst>
              <a:ext uri="{FF2B5EF4-FFF2-40B4-BE49-F238E27FC236}">
                <a16:creationId xmlns:a16="http://schemas.microsoft.com/office/drawing/2014/main" id="{AA147A21-5C0F-7946-A065-3C92547578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D8BD84-DA92-4F43-A88A-1504CF5055BE}"/>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3360076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14621-8E05-A549-8BEB-ACB8EF208EEA}"/>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3" name="Footer Placeholder 2">
            <a:extLst>
              <a:ext uri="{FF2B5EF4-FFF2-40B4-BE49-F238E27FC236}">
                <a16:creationId xmlns:a16="http://schemas.microsoft.com/office/drawing/2014/main" id="{24CA5462-150C-554A-94A6-960C6132A2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3855C9-62D3-C94C-B89D-024CF889B95D}"/>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399662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EC01-9B61-DC4E-A4FD-CEDED5C28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5582F3-D28E-8748-A2A3-4F69FE461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52B39F-1215-3041-9BF3-9D38CF5E3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04800-9EBE-1B43-88EB-31D6B53F1A89}"/>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6" name="Footer Placeholder 5">
            <a:extLst>
              <a:ext uri="{FF2B5EF4-FFF2-40B4-BE49-F238E27FC236}">
                <a16:creationId xmlns:a16="http://schemas.microsoft.com/office/drawing/2014/main" id="{FC7295F5-E351-044B-8509-C4F1E6FC3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7C97E-1C20-FA4C-8543-99E2EAD1EBD5}"/>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297688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F4F6-E2E3-EF41-99AA-B521B0694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537BD6-FCB8-224D-9CE4-A79428212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4248C2-1D7B-574D-BD94-35029EB67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C05C5-1CA2-5A4D-BBE2-B4711688150A}"/>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6" name="Footer Placeholder 5">
            <a:extLst>
              <a:ext uri="{FF2B5EF4-FFF2-40B4-BE49-F238E27FC236}">
                <a16:creationId xmlns:a16="http://schemas.microsoft.com/office/drawing/2014/main" id="{48C98A9E-21A7-884C-8C9B-635A17847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E5B31-3F9E-6B45-B87C-91B3E5BB8E4B}"/>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147716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83C-95AB-2243-819B-DA77D7D05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FA444-B702-1244-82BB-5CA1A4CF0A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13048-4611-9640-9063-174712274A0B}"/>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E059B1AE-3647-414F-BFFC-4CD98A371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949BA-1B89-1248-B6E3-7322010B37B0}"/>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486584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D386-0B6B-E744-8106-636D302E9A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9717B0-88D6-274E-A608-161C58B102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BDF28-C849-1D4B-B794-1C21BB991CB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E770DF61-E6F4-5944-80AE-03C73EE59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C18C0-1839-EF4F-AE17-F888D6A64307}"/>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277231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C175D-B9B7-3548-88DB-6559E9A07B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237C8E-B0AB-B54F-8C1E-5AE2135D93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AA7E7-D12C-A94B-AF99-3D0AB69C08BD}"/>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EDFD9F15-6F56-DC46-91DE-BDC772C79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3E3CD-286D-734A-8A86-0417DD739851}"/>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355081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CC03-8824-6B4B-9CBE-F83EFC50474C}"/>
              </a:ext>
            </a:extLst>
          </p:cNvPr>
          <p:cNvSpPr>
            <a:spLocks noGrp="1"/>
          </p:cNvSpPr>
          <p:nvPr>
            <p:ph type="title"/>
          </p:nvPr>
        </p:nvSpPr>
        <p:spPr>
          <a:xfrm>
            <a:off x="831850" y="1709738"/>
            <a:ext cx="10515600" cy="2852737"/>
          </a:xfrm>
        </p:spPr>
        <p:txBody>
          <a:bodyPr anchor="b">
            <a:normAutofit/>
          </a:bodyPr>
          <a:lstStyle>
            <a:lvl1pPr>
              <a:lnSpc>
                <a:spcPct val="100000"/>
              </a:lnSpc>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79EFD4CC-AF27-3D41-B934-F80D39D964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115632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0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CC03-8824-6B4B-9CBE-F83EFC50474C}"/>
              </a:ext>
            </a:extLst>
          </p:cNvPr>
          <p:cNvSpPr>
            <a:spLocks noGrp="1"/>
          </p:cNvSpPr>
          <p:nvPr>
            <p:ph type="title"/>
          </p:nvPr>
        </p:nvSpPr>
        <p:spPr>
          <a:xfrm>
            <a:off x="831850" y="1709738"/>
            <a:ext cx="10515600" cy="2852737"/>
          </a:xfrm>
        </p:spPr>
        <p:txBody>
          <a:bodyPr anchor="b">
            <a:normAutofit/>
          </a:bodyPr>
          <a:lstStyle>
            <a:lvl1pPr>
              <a:lnSpc>
                <a:spcPct val="100000"/>
              </a:lnSpc>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79EFD4CC-AF27-3D41-B934-F80D39D964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
        <p:nvSpPr>
          <p:cNvPr id="7" name="Rectangle 6">
            <a:extLst>
              <a:ext uri="{FF2B5EF4-FFF2-40B4-BE49-F238E27FC236}">
                <a16:creationId xmlns:a16="http://schemas.microsoft.com/office/drawing/2014/main" id="{BE0D00BC-4DBB-E94C-9D30-BA4A86880C45}"/>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54A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88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C0855-5BC7-9740-990A-FC1D19D3DF6A}"/>
              </a:ext>
            </a:extLst>
          </p:cNvPr>
          <p:cNvSpPr/>
          <p:nvPr userDrawn="1"/>
        </p:nvSpPr>
        <p:spPr>
          <a:xfrm>
            <a:off x="0" y="0"/>
            <a:ext cx="12192000" cy="6858000"/>
          </a:xfrm>
          <a:prstGeom prst="rect">
            <a:avLst/>
          </a:prstGeom>
          <a:solidFill>
            <a:srgbClr val="84C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
        <p:nvSpPr>
          <p:cNvPr id="8" name="Title 1">
            <a:extLst>
              <a:ext uri="{FF2B5EF4-FFF2-40B4-BE49-F238E27FC236}">
                <a16:creationId xmlns:a16="http://schemas.microsoft.com/office/drawing/2014/main" id="{FF7C70A8-2AD0-C942-BE6F-AB9CAA3B4516}"/>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251540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C0855-5BC7-9740-990A-FC1D19D3DF6A}"/>
              </a:ext>
            </a:extLst>
          </p:cNvPr>
          <p:cNvSpPr/>
          <p:nvPr userDrawn="1"/>
        </p:nvSpPr>
        <p:spPr>
          <a:xfrm>
            <a:off x="0" y="0"/>
            <a:ext cx="12192000" cy="6858000"/>
          </a:xfrm>
          <a:prstGeom prst="rect">
            <a:avLst/>
          </a:prstGeom>
          <a:solidFill>
            <a:srgbClr val="B8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
        <p:nvSpPr>
          <p:cNvPr id="8" name="Title 1">
            <a:extLst>
              <a:ext uri="{FF2B5EF4-FFF2-40B4-BE49-F238E27FC236}">
                <a16:creationId xmlns:a16="http://schemas.microsoft.com/office/drawing/2014/main" id="{A973733C-D8D8-EB4E-A386-E544A439E0A1}"/>
              </a:ext>
            </a:extLst>
          </p:cNvPr>
          <p:cNvSpPr>
            <a:spLocks noGrp="1"/>
          </p:cNvSpPr>
          <p:nvPr>
            <p:ph type="title"/>
          </p:nvPr>
        </p:nvSpPr>
        <p:spPr>
          <a:xfrm>
            <a:off x="838200" y="365125"/>
            <a:ext cx="10515600" cy="1325563"/>
          </a:xfrm>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137275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C0855-5BC7-9740-990A-FC1D19D3DF6A}"/>
              </a:ext>
            </a:extLst>
          </p:cNvPr>
          <p:cNvSpPr/>
          <p:nvPr userDrawn="1"/>
        </p:nvSpPr>
        <p:spPr>
          <a:xfrm>
            <a:off x="0" y="0"/>
            <a:ext cx="12192000" cy="6858000"/>
          </a:xfrm>
          <a:prstGeom prst="rect">
            <a:avLst/>
          </a:prstGeom>
          <a:solidFill>
            <a:srgbClr val="D9F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60CC03-8824-6B4B-9CBE-F83EFC50474C}"/>
              </a:ext>
            </a:extLst>
          </p:cNvPr>
          <p:cNvSpPr>
            <a:spLocks noGrp="1"/>
          </p:cNvSpPr>
          <p:nvPr>
            <p:ph type="title"/>
          </p:nvPr>
        </p:nvSpPr>
        <p:spPr>
          <a:xfrm>
            <a:off x="831850" y="710272"/>
            <a:ext cx="10515600" cy="714485"/>
          </a:xfrm>
        </p:spPr>
        <p:txBody>
          <a:bodyPr anchor="b">
            <a:normAutofit/>
          </a:bodyPr>
          <a:lstStyle>
            <a:lvl1pPr algn="ct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79EFD4CC-AF27-3D41-B934-F80D39D96472}"/>
              </a:ext>
            </a:extLst>
          </p:cNvPr>
          <p:cNvSpPr>
            <a:spLocks noGrp="1"/>
          </p:cNvSpPr>
          <p:nvPr>
            <p:ph type="body" idx="1"/>
          </p:nvPr>
        </p:nvSpPr>
        <p:spPr>
          <a:xfrm>
            <a:off x="831850" y="1679945"/>
            <a:ext cx="10515600" cy="4409706"/>
          </a:xfrm>
        </p:spPr>
        <p:txBody>
          <a:bodyPr>
            <a:normAutofit/>
          </a:bodyPr>
          <a:lstStyle>
            <a:lvl1pPr marL="457200" indent="-457200">
              <a:buClr>
                <a:srgbClr val="002C5F"/>
              </a:buClr>
              <a:buFont typeface="Arial" panose="020B0604020202020204" pitchFamily="34" charset="0"/>
              <a:buChar char="•"/>
              <a:defRPr sz="2800" b="0" i="0">
                <a:solidFill>
                  <a:srgbClr val="002C5F"/>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64513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C0855-5BC7-9740-990A-FC1D19D3DF6A}"/>
              </a:ext>
            </a:extLst>
          </p:cNvPr>
          <p:cNvSpPr/>
          <p:nvPr userDrawn="1"/>
        </p:nvSpPr>
        <p:spPr>
          <a:xfrm>
            <a:off x="0" y="0"/>
            <a:ext cx="12192000" cy="6858000"/>
          </a:xfrm>
          <a:prstGeom prst="rect">
            <a:avLst/>
          </a:prstGeom>
          <a:solidFill>
            <a:srgbClr val="D9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60CC03-8824-6B4B-9CBE-F83EFC50474C}"/>
              </a:ext>
            </a:extLst>
          </p:cNvPr>
          <p:cNvSpPr>
            <a:spLocks noGrp="1"/>
          </p:cNvSpPr>
          <p:nvPr>
            <p:ph type="title"/>
          </p:nvPr>
        </p:nvSpPr>
        <p:spPr>
          <a:xfrm>
            <a:off x="831850" y="710272"/>
            <a:ext cx="10515600" cy="714485"/>
          </a:xfrm>
        </p:spPr>
        <p:txBody>
          <a:bodyPr anchor="b">
            <a:normAutofit/>
          </a:bodyPr>
          <a:lstStyle>
            <a:lvl1pPr algn="ct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79EFD4CC-AF27-3D41-B934-F80D39D96472}"/>
              </a:ext>
            </a:extLst>
          </p:cNvPr>
          <p:cNvSpPr>
            <a:spLocks noGrp="1"/>
          </p:cNvSpPr>
          <p:nvPr>
            <p:ph type="body" idx="1"/>
          </p:nvPr>
        </p:nvSpPr>
        <p:spPr>
          <a:xfrm>
            <a:off x="831850" y="1679945"/>
            <a:ext cx="10515600" cy="4409706"/>
          </a:xfrm>
        </p:spPr>
        <p:txBody>
          <a:bodyPr>
            <a:normAutofit/>
          </a:bodyPr>
          <a:lstStyle>
            <a:lvl1pPr marL="457200" indent="-457200">
              <a:buClr>
                <a:srgbClr val="002C5F"/>
              </a:buClr>
              <a:buFont typeface="Arial" panose="020B0604020202020204" pitchFamily="34" charset="0"/>
              <a:buChar char="•"/>
              <a:defRPr sz="2800" b="0" i="0">
                <a:solidFill>
                  <a:srgbClr val="002C5F"/>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Tree>
    <p:extLst>
      <p:ext uri="{BB962C8B-B14F-4D97-AF65-F5344CB8AC3E}">
        <p14:creationId xmlns:p14="http://schemas.microsoft.com/office/powerpoint/2010/main" val="307156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F7F0E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C0855-5BC7-9740-990A-FC1D19D3DF6A}"/>
              </a:ext>
            </a:extLst>
          </p:cNvPr>
          <p:cNvSpPr/>
          <p:nvPr userDrawn="1"/>
        </p:nvSpPr>
        <p:spPr>
          <a:xfrm>
            <a:off x="0" y="0"/>
            <a:ext cx="12192000" cy="6858000"/>
          </a:xfrm>
          <a:prstGeom prst="rect">
            <a:avLst/>
          </a:prstGeom>
          <a:solidFill>
            <a:srgbClr val="F7F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F62D337-4DD5-004A-808C-054D5DF45660}"/>
              </a:ext>
            </a:extLst>
          </p:cNvPr>
          <p:cNvSpPr>
            <a:spLocks noGrp="1"/>
          </p:cNvSpPr>
          <p:nvPr>
            <p:ph type="dt" sz="half" idx="10"/>
          </p:nvPr>
        </p:nvSpPr>
        <p:spPr/>
        <p:txBody>
          <a:body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D864F21C-980E-AB4D-AFF8-9CDF45EE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ED0C-25E3-054B-9B19-EDA4A3F4F413}"/>
              </a:ext>
            </a:extLst>
          </p:cNvPr>
          <p:cNvSpPr>
            <a:spLocks noGrp="1"/>
          </p:cNvSpPr>
          <p:nvPr>
            <p:ph type="sldNum" sz="quarter" idx="12"/>
          </p:nvPr>
        </p:nvSpPr>
        <p:spPr/>
        <p:txBody>
          <a:bodyPr/>
          <a:lstStyle/>
          <a:p>
            <a:fld id="{6AA22F93-621A-E948-96D0-77C09257FE07}" type="slidenum">
              <a:rPr lang="en-US" smtClean="0"/>
              <a:t>‹#›</a:t>
            </a:fld>
            <a:endParaRPr lang="en-US"/>
          </a:p>
        </p:txBody>
      </p:sp>
      <p:sp>
        <p:nvSpPr>
          <p:cNvPr id="8" name="Title 1">
            <a:extLst>
              <a:ext uri="{FF2B5EF4-FFF2-40B4-BE49-F238E27FC236}">
                <a16:creationId xmlns:a16="http://schemas.microsoft.com/office/drawing/2014/main" id="{62F85C55-B0A7-C44A-B685-3BB3BD41A98A}"/>
              </a:ext>
            </a:extLst>
          </p:cNvPr>
          <p:cNvSpPr>
            <a:spLocks noGrp="1"/>
          </p:cNvSpPr>
          <p:nvPr>
            <p:ph type="title"/>
          </p:nvPr>
        </p:nvSpPr>
        <p:spPr>
          <a:xfrm>
            <a:off x="831850" y="710272"/>
            <a:ext cx="10515600" cy="714485"/>
          </a:xfrm>
        </p:spPr>
        <p:txBody>
          <a:bodyPr anchor="b">
            <a:normAutofit/>
          </a:bodyPr>
          <a:lstStyle>
            <a:lvl1pPr algn="ct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0CADEDCE-9600-2349-B4AE-01422F24972E}"/>
              </a:ext>
            </a:extLst>
          </p:cNvPr>
          <p:cNvSpPr>
            <a:spLocks noGrp="1"/>
          </p:cNvSpPr>
          <p:nvPr>
            <p:ph type="body" idx="1"/>
          </p:nvPr>
        </p:nvSpPr>
        <p:spPr>
          <a:xfrm>
            <a:off x="831850" y="1679945"/>
            <a:ext cx="10515600" cy="4409706"/>
          </a:xfrm>
        </p:spPr>
        <p:txBody>
          <a:bodyPr>
            <a:normAutofit/>
          </a:bodyPr>
          <a:lstStyle>
            <a:lvl1pPr marL="457200" indent="-457200">
              <a:buClr>
                <a:srgbClr val="002C5F"/>
              </a:buClr>
              <a:buFont typeface="Arial" panose="020B0604020202020204" pitchFamily="34" charset="0"/>
              <a:buChar char="•"/>
              <a:defRPr sz="2800" b="0" i="0">
                <a:solidFill>
                  <a:srgbClr val="002C5F"/>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660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547A50-F714-364E-A555-77FF9A3AA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79585D-FB7E-8B48-AECB-DA24B78EE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650DD5B-5693-A441-AB36-5D9C7F85F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4C81F-752B-C24B-B846-A51404CF1870}" type="datetimeFigureOut">
              <a:rPr lang="en-US" smtClean="0"/>
              <a:t>10/12/21</a:t>
            </a:fld>
            <a:endParaRPr lang="en-US"/>
          </a:p>
        </p:txBody>
      </p:sp>
      <p:sp>
        <p:nvSpPr>
          <p:cNvPr id="5" name="Footer Placeholder 4">
            <a:extLst>
              <a:ext uri="{FF2B5EF4-FFF2-40B4-BE49-F238E27FC236}">
                <a16:creationId xmlns:a16="http://schemas.microsoft.com/office/drawing/2014/main" id="{02783706-D191-CC40-B4CC-5BA4542D2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646CF8-4049-FC44-9E97-0CF5EA5E8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22F93-621A-E948-96D0-77C09257FE07}" type="slidenum">
              <a:rPr lang="en-US" smtClean="0"/>
              <a:t>‹#›</a:t>
            </a:fld>
            <a:endParaRPr lang="en-US"/>
          </a:p>
        </p:txBody>
      </p:sp>
    </p:spTree>
    <p:extLst>
      <p:ext uri="{BB962C8B-B14F-4D97-AF65-F5344CB8AC3E}">
        <p14:creationId xmlns:p14="http://schemas.microsoft.com/office/powerpoint/2010/main" val="3027659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 id="2147483660" r:id="rId5"/>
    <p:sldLayoutId id="2147483669" r:id="rId6"/>
    <p:sldLayoutId id="2147483661" r:id="rId7"/>
    <p:sldLayoutId id="2147483664" r:id="rId8"/>
    <p:sldLayoutId id="2147483662" r:id="rId9"/>
    <p:sldLayoutId id="2147483663" r:id="rId10"/>
    <p:sldLayoutId id="2147483665" r:id="rId11"/>
    <p:sldLayoutId id="2147483668" r:id="rId12"/>
    <p:sldLayoutId id="2147483667"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000" kern="1200">
          <a:solidFill>
            <a:srgbClr val="002C5F"/>
          </a:solidFill>
          <a:latin typeface="Krona One" panose="0201060503050006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C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C5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C5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C5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C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8.tiff"/><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rgentrelatedpreventable.org/"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976E-3A38-A04A-82EA-A5D9E4485695}"/>
              </a:ext>
            </a:extLst>
          </p:cNvPr>
          <p:cNvSpPr>
            <a:spLocks noGrp="1"/>
          </p:cNvSpPr>
          <p:nvPr>
            <p:ph type="ctrTitle"/>
          </p:nvPr>
        </p:nvSpPr>
        <p:spPr>
          <a:xfrm>
            <a:off x="2228335" y="849946"/>
            <a:ext cx="7483366" cy="3161199"/>
          </a:xfrm>
        </p:spPr>
        <p:txBody>
          <a:bodyPr>
            <a:normAutofit/>
          </a:bodyPr>
          <a:lstStyle/>
          <a:p>
            <a:pPr algn="l">
              <a:lnSpc>
                <a:spcPts val="8200"/>
              </a:lnSpc>
            </a:pPr>
            <a:r>
              <a:rPr lang="en-US" dirty="0"/>
              <a:t>Urgent. Related. Preventable.</a:t>
            </a:r>
          </a:p>
        </p:txBody>
      </p:sp>
      <p:sp>
        <p:nvSpPr>
          <p:cNvPr id="3" name="Subtitle 2">
            <a:extLst>
              <a:ext uri="{FF2B5EF4-FFF2-40B4-BE49-F238E27FC236}">
                <a16:creationId xmlns:a16="http://schemas.microsoft.com/office/drawing/2014/main" id="{FA6E70B0-DA96-584A-851E-B69181B69603}"/>
              </a:ext>
            </a:extLst>
          </p:cNvPr>
          <p:cNvSpPr>
            <a:spLocks noGrp="1"/>
          </p:cNvSpPr>
          <p:nvPr>
            <p:ph type="subTitle" idx="1"/>
          </p:nvPr>
        </p:nvSpPr>
        <p:spPr>
          <a:xfrm>
            <a:off x="2228335" y="4243294"/>
            <a:ext cx="7854779" cy="1249879"/>
          </a:xfrm>
        </p:spPr>
        <p:txBody>
          <a:bodyPr>
            <a:normAutofit/>
          </a:bodyPr>
          <a:lstStyle/>
          <a:p>
            <a:pPr algn="l"/>
            <a:r>
              <a:rPr lang="en-US" sz="2000" b="1" dirty="0"/>
              <a:t>Adverse childhood experiences (ACEs), overdose, and suicide are urgent, related, public health challenges that have consequences for us all.</a:t>
            </a:r>
          </a:p>
          <a:p>
            <a:pPr algn="l"/>
            <a:r>
              <a:rPr lang="en-US" sz="2000" b="1" dirty="0"/>
              <a:t>These issues </a:t>
            </a:r>
            <a:r>
              <a:rPr lang="en-US" sz="2000" b="1" i="1" dirty="0"/>
              <a:t>are</a:t>
            </a:r>
            <a:r>
              <a:rPr lang="en-US" sz="2000" b="1" dirty="0"/>
              <a:t> preventable.</a:t>
            </a:r>
          </a:p>
        </p:txBody>
      </p:sp>
      <p:grpSp>
        <p:nvGrpSpPr>
          <p:cNvPr id="4" name="Logos" descr="The American Public Health Association logo next to the Centers for Disease Control and Prevention logo.">
            <a:extLst>
              <a:ext uri="{FF2B5EF4-FFF2-40B4-BE49-F238E27FC236}">
                <a16:creationId xmlns:a16="http://schemas.microsoft.com/office/drawing/2014/main" id="{84150D99-4198-F94F-93BC-13E3A4EFD831}"/>
              </a:ext>
            </a:extLst>
          </p:cNvPr>
          <p:cNvGrpSpPr/>
          <p:nvPr/>
        </p:nvGrpSpPr>
        <p:grpSpPr>
          <a:xfrm>
            <a:off x="4717777" y="5951693"/>
            <a:ext cx="2756445" cy="676166"/>
            <a:chOff x="4634230" y="5178055"/>
            <a:chExt cx="2886710" cy="708121"/>
          </a:xfrm>
        </p:grpSpPr>
        <p:pic>
          <p:nvPicPr>
            <p:cNvPr id="5" name="Picture 4" descr="The American Public Health Association logo next to the Centers for Disease Control and Prevention logo. ">
              <a:extLst>
                <a:ext uri="{FF2B5EF4-FFF2-40B4-BE49-F238E27FC236}">
                  <a16:creationId xmlns:a16="http://schemas.microsoft.com/office/drawing/2014/main" id="{23BC25D7-E2D3-D14D-9F5D-AFD48948D60B}"/>
                </a:ext>
              </a:extLst>
            </p:cNvPr>
            <p:cNvPicPr>
              <a:picLocks noChangeAspect="1"/>
            </p:cNvPicPr>
            <p:nvPr/>
          </p:nvPicPr>
          <p:blipFill>
            <a:blip r:embed="rId3"/>
            <a:stretch>
              <a:fillRect/>
            </a:stretch>
          </p:blipFill>
          <p:spPr>
            <a:xfrm>
              <a:off x="4634230" y="5210328"/>
              <a:ext cx="1652270" cy="666462"/>
            </a:xfrm>
            <a:prstGeom prst="rect">
              <a:avLst/>
            </a:prstGeom>
          </p:spPr>
        </p:pic>
        <p:pic>
          <p:nvPicPr>
            <p:cNvPr id="6" name="Picture 5">
              <a:extLst>
                <a:ext uri="{FF2B5EF4-FFF2-40B4-BE49-F238E27FC236}">
                  <a16:creationId xmlns:a16="http://schemas.microsoft.com/office/drawing/2014/main" id="{73FF3DBD-1DD1-A645-8F01-F2C5422D05AF}"/>
                </a:ext>
              </a:extLst>
            </p:cNvPr>
            <p:cNvPicPr>
              <a:picLocks noChangeAspect="1"/>
            </p:cNvPicPr>
            <p:nvPr/>
          </p:nvPicPr>
          <p:blipFill>
            <a:blip r:embed="rId4"/>
            <a:stretch>
              <a:fillRect/>
            </a:stretch>
          </p:blipFill>
          <p:spPr>
            <a:xfrm>
              <a:off x="6561712" y="5178055"/>
              <a:ext cx="959228" cy="708121"/>
            </a:xfrm>
            <a:prstGeom prst="rect">
              <a:avLst/>
            </a:prstGeom>
          </p:spPr>
        </p:pic>
      </p:grpSp>
    </p:spTree>
    <p:extLst>
      <p:ext uri="{BB962C8B-B14F-4D97-AF65-F5344CB8AC3E}">
        <p14:creationId xmlns:p14="http://schemas.microsoft.com/office/powerpoint/2010/main" val="198895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pPr algn="ctr"/>
            <a:r>
              <a:rPr lang="en-US" dirty="0"/>
              <a:t>The Statistics of Suicide</a:t>
            </a:r>
          </a:p>
        </p:txBody>
      </p:sp>
      <p:sp>
        <p:nvSpPr>
          <p:cNvPr id="8" name="Content Placeholder 4">
            <a:extLst>
              <a:ext uri="{FF2B5EF4-FFF2-40B4-BE49-F238E27FC236}">
                <a16:creationId xmlns:a16="http://schemas.microsoft.com/office/drawing/2014/main" id="{5ACA6C5A-7427-C646-A691-4265710685A7}"/>
              </a:ext>
            </a:extLst>
          </p:cNvPr>
          <p:cNvSpPr txBox="1">
            <a:spLocks/>
          </p:cNvSpPr>
          <p:nvPr/>
        </p:nvSpPr>
        <p:spPr>
          <a:xfrm>
            <a:off x="4386862" y="1685826"/>
            <a:ext cx="3233138" cy="530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002C5F"/>
                </a:solidFill>
                <a:latin typeface="Calibri" panose="020F0502020204030204" pitchFamily="34" charset="0"/>
                <a:cs typeface="Calibri" panose="020F0502020204030204" pitchFamily="34" charset="0"/>
              </a:rPr>
              <a:t>In 2019</a:t>
            </a:r>
          </a:p>
        </p:txBody>
      </p:sp>
      <p:sp>
        <p:nvSpPr>
          <p:cNvPr id="18" name="Content Placeholder 4">
            <a:extLst>
              <a:ext uri="{FF2B5EF4-FFF2-40B4-BE49-F238E27FC236}">
                <a16:creationId xmlns:a16="http://schemas.microsoft.com/office/drawing/2014/main" id="{7A778C23-E628-BB47-BF57-7594A2E95EB6}"/>
              </a:ext>
            </a:extLst>
          </p:cNvPr>
          <p:cNvSpPr txBox="1">
            <a:spLocks/>
          </p:cNvSpPr>
          <p:nvPr/>
        </p:nvSpPr>
        <p:spPr>
          <a:xfrm>
            <a:off x="1268584" y="2331296"/>
            <a:ext cx="3161940" cy="452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Suicide was the</a:t>
            </a:r>
          </a:p>
        </p:txBody>
      </p:sp>
      <p:sp>
        <p:nvSpPr>
          <p:cNvPr id="19" name="Content Placeholder 4">
            <a:extLst>
              <a:ext uri="{FF2B5EF4-FFF2-40B4-BE49-F238E27FC236}">
                <a16:creationId xmlns:a16="http://schemas.microsoft.com/office/drawing/2014/main" id="{388351C9-AC60-1047-BF07-098A38E8EB17}"/>
              </a:ext>
            </a:extLst>
          </p:cNvPr>
          <p:cNvSpPr txBox="1">
            <a:spLocks/>
          </p:cNvSpPr>
          <p:nvPr/>
        </p:nvSpPr>
        <p:spPr>
          <a:xfrm>
            <a:off x="769425" y="2707388"/>
            <a:ext cx="4160259" cy="976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054A91"/>
                </a:solidFill>
                <a:latin typeface="Calibri" panose="020F0502020204030204" pitchFamily="34" charset="0"/>
                <a:cs typeface="Calibri" panose="020F0502020204030204" pitchFamily="34" charset="0"/>
              </a:rPr>
              <a:t>2</a:t>
            </a:r>
            <a:r>
              <a:rPr lang="en-US" sz="6600" b="1" baseline="30000" dirty="0">
                <a:solidFill>
                  <a:srgbClr val="054A91"/>
                </a:solidFill>
                <a:latin typeface="Calibri" panose="020F0502020204030204" pitchFamily="34" charset="0"/>
                <a:cs typeface="Calibri" panose="020F0502020204030204" pitchFamily="34" charset="0"/>
              </a:rPr>
              <a:t>nd</a:t>
            </a:r>
            <a:r>
              <a:rPr lang="en-US" sz="6600" b="1" dirty="0">
                <a:solidFill>
                  <a:srgbClr val="054A91"/>
                </a:solidFill>
                <a:latin typeface="Calibri" panose="020F0502020204030204" pitchFamily="34" charset="0"/>
                <a:cs typeface="Calibri" panose="020F0502020204030204" pitchFamily="34" charset="0"/>
              </a:rPr>
              <a:t> Leading</a:t>
            </a:r>
          </a:p>
        </p:txBody>
      </p:sp>
      <p:sp>
        <p:nvSpPr>
          <p:cNvPr id="17" name="Content Placeholder 4">
            <a:extLst>
              <a:ext uri="{FF2B5EF4-FFF2-40B4-BE49-F238E27FC236}">
                <a16:creationId xmlns:a16="http://schemas.microsoft.com/office/drawing/2014/main" id="{C592D25B-4DC0-7F4C-AA52-3B750DEDFEE6}"/>
              </a:ext>
            </a:extLst>
          </p:cNvPr>
          <p:cNvSpPr txBox="1">
            <a:spLocks/>
          </p:cNvSpPr>
          <p:nvPr/>
        </p:nvSpPr>
        <p:spPr>
          <a:xfrm>
            <a:off x="602305" y="3720718"/>
            <a:ext cx="4319122" cy="668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cause of death among individuals between the ages of 10 and 34, and the</a:t>
            </a:r>
            <a:endParaRPr lang="en-US" sz="2000" b="1" dirty="0"/>
          </a:p>
        </p:txBody>
      </p:sp>
      <p:sp>
        <p:nvSpPr>
          <p:cNvPr id="20" name="Content Placeholder 4">
            <a:extLst>
              <a:ext uri="{FF2B5EF4-FFF2-40B4-BE49-F238E27FC236}">
                <a16:creationId xmlns:a16="http://schemas.microsoft.com/office/drawing/2014/main" id="{DE337A3E-C7E8-324B-B012-E4411BC1DA99}"/>
              </a:ext>
            </a:extLst>
          </p:cNvPr>
          <p:cNvSpPr txBox="1">
            <a:spLocks/>
          </p:cNvSpPr>
          <p:nvPr/>
        </p:nvSpPr>
        <p:spPr>
          <a:xfrm>
            <a:off x="689996" y="4506747"/>
            <a:ext cx="4319115" cy="976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054A91"/>
                </a:solidFill>
                <a:latin typeface="Calibri" panose="020F0502020204030204" pitchFamily="34" charset="0"/>
                <a:cs typeface="Calibri" panose="020F0502020204030204" pitchFamily="34" charset="0"/>
              </a:rPr>
              <a:t>4</a:t>
            </a:r>
            <a:r>
              <a:rPr lang="en-US" sz="6600" b="1" baseline="30000" dirty="0">
                <a:solidFill>
                  <a:srgbClr val="054A91"/>
                </a:solidFill>
                <a:latin typeface="Calibri" panose="020F0502020204030204" pitchFamily="34" charset="0"/>
                <a:cs typeface="Calibri" panose="020F0502020204030204" pitchFamily="34" charset="0"/>
              </a:rPr>
              <a:t>th</a:t>
            </a:r>
            <a:r>
              <a:rPr lang="en-US" sz="6600" b="1" dirty="0">
                <a:solidFill>
                  <a:srgbClr val="054A91"/>
                </a:solidFill>
                <a:latin typeface="Calibri" panose="020F0502020204030204" pitchFamily="34" charset="0"/>
                <a:cs typeface="Calibri" panose="020F0502020204030204" pitchFamily="34" charset="0"/>
              </a:rPr>
              <a:t> Leading</a:t>
            </a:r>
          </a:p>
        </p:txBody>
      </p:sp>
      <p:sp>
        <p:nvSpPr>
          <p:cNvPr id="21" name="Content Placeholder 4">
            <a:extLst>
              <a:ext uri="{FF2B5EF4-FFF2-40B4-BE49-F238E27FC236}">
                <a16:creationId xmlns:a16="http://schemas.microsoft.com/office/drawing/2014/main" id="{C873FBEC-6D47-7345-A5E5-4940A9D9059E}"/>
              </a:ext>
            </a:extLst>
          </p:cNvPr>
          <p:cNvSpPr txBox="1">
            <a:spLocks/>
          </p:cNvSpPr>
          <p:nvPr/>
        </p:nvSpPr>
        <p:spPr>
          <a:xfrm>
            <a:off x="602305" y="5515828"/>
            <a:ext cx="4319122" cy="668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cause of death among individuals between 35 and 44.</a:t>
            </a:r>
            <a:endParaRPr lang="en-US" sz="2000" b="1" dirty="0"/>
          </a:p>
        </p:txBody>
      </p:sp>
      <p:cxnSp>
        <p:nvCxnSpPr>
          <p:cNvPr id="16" name="Straight Connector 15">
            <a:extLst>
              <a:ext uri="{FF2B5EF4-FFF2-40B4-BE49-F238E27FC236}">
                <a16:creationId xmlns:a16="http://schemas.microsoft.com/office/drawing/2014/main" id="{C876DF8D-7D5B-C644-88B5-13AE9A83AC09}"/>
              </a:ext>
              <a:ext uri="{C183D7F6-B498-43B3-948B-1728B52AA6E4}">
                <adec:decorative xmlns:adec="http://schemas.microsoft.com/office/drawing/2017/decorative" val="1"/>
              </a:ext>
            </a:extLst>
          </p:cNvPr>
          <p:cNvCxnSpPr>
            <a:cxnSpLocks/>
          </p:cNvCxnSpPr>
          <p:nvPr/>
        </p:nvCxnSpPr>
        <p:spPr>
          <a:xfrm>
            <a:off x="6086254" y="2108003"/>
            <a:ext cx="0" cy="4023634"/>
          </a:xfrm>
          <a:prstGeom prst="line">
            <a:avLst/>
          </a:prstGeom>
          <a:ln w="38100">
            <a:solidFill>
              <a:srgbClr val="A13D9E"/>
            </a:solidFill>
          </a:ln>
        </p:spPr>
        <p:style>
          <a:lnRef idx="1">
            <a:schemeClr val="accent1"/>
          </a:lnRef>
          <a:fillRef idx="0">
            <a:schemeClr val="accent1"/>
          </a:fillRef>
          <a:effectRef idx="0">
            <a:schemeClr val="accent1"/>
          </a:effectRef>
          <a:fontRef idx="minor">
            <a:schemeClr val="tx1"/>
          </a:fontRef>
        </p:style>
      </p:cxnSp>
      <p:sp>
        <p:nvSpPr>
          <p:cNvPr id="22" name="Content Placeholder 4">
            <a:extLst>
              <a:ext uri="{FF2B5EF4-FFF2-40B4-BE49-F238E27FC236}">
                <a16:creationId xmlns:a16="http://schemas.microsoft.com/office/drawing/2014/main" id="{9E1005D7-66E9-9541-A470-3B056608F5F4}"/>
              </a:ext>
            </a:extLst>
          </p:cNvPr>
          <p:cNvSpPr txBox="1">
            <a:spLocks/>
          </p:cNvSpPr>
          <p:nvPr/>
        </p:nvSpPr>
        <p:spPr>
          <a:xfrm>
            <a:off x="6921625" y="2707388"/>
            <a:ext cx="4160259" cy="976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054A91"/>
                </a:solidFill>
                <a:latin typeface="Calibri" panose="020F0502020204030204" pitchFamily="34" charset="0"/>
                <a:cs typeface="Calibri" panose="020F0502020204030204" pitchFamily="34" charset="0"/>
              </a:rPr>
              <a:t>12,000,000</a:t>
            </a:r>
          </a:p>
        </p:txBody>
      </p:sp>
      <p:sp>
        <p:nvSpPr>
          <p:cNvPr id="23" name="Content Placeholder 4">
            <a:extLst>
              <a:ext uri="{FF2B5EF4-FFF2-40B4-BE49-F238E27FC236}">
                <a16:creationId xmlns:a16="http://schemas.microsoft.com/office/drawing/2014/main" id="{D69738CB-A8B0-B74E-BB98-3CA9EFA1D851}"/>
              </a:ext>
            </a:extLst>
          </p:cNvPr>
          <p:cNvSpPr txBox="1">
            <a:spLocks/>
          </p:cNvSpPr>
          <p:nvPr/>
        </p:nvSpPr>
        <p:spPr>
          <a:xfrm>
            <a:off x="6842193" y="3714848"/>
            <a:ext cx="4319122" cy="668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adults aged 18 or older reported having serious thoughts of suicide. </a:t>
            </a:r>
            <a:endParaRPr lang="en-US" sz="2000" b="1" dirty="0"/>
          </a:p>
        </p:txBody>
      </p:sp>
      <p:sp>
        <p:nvSpPr>
          <p:cNvPr id="24" name="Content Placeholder 4">
            <a:extLst>
              <a:ext uri="{FF2B5EF4-FFF2-40B4-BE49-F238E27FC236}">
                <a16:creationId xmlns:a16="http://schemas.microsoft.com/office/drawing/2014/main" id="{5DAA83A2-D3BD-214E-87EB-69144EBA224E}"/>
              </a:ext>
            </a:extLst>
          </p:cNvPr>
          <p:cNvSpPr txBox="1">
            <a:spLocks/>
          </p:cNvSpPr>
          <p:nvPr/>
        </p:nvSpPr>
        <p:spPr>
          <a:xfrm>
            <a:off x="6842200" y="4506747"/>
            <a:ext cx="4319115" cy="976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054A91"/>
                </a:solidFill>
                <a:latin typeface="Calibri" panose="020F0502020204030204" pitchFamily="34" charset="0"/>
                <a:cs typeface="Calibri" panose="020F0502020204030204" pitchFamily="34" charset="0"/>
              </a:rPr>
              <a:t>1,400,000</a:t>
            </a:r>
          </a:p>
        </p:txBody>
      </p:sp>
      <p:sp>
        <p:nvSpPr>
          <p:cNvPr id="25" name="Content Placeholder 4">
            <a:extLst>
              <a:ext uri="{FF2B5EF4-FFF2-40B4-BE49-F238E27FC236}">
                <a16:creationId xmlns:a16="http://schemas.microsoft.com/office/drawing/2014/main" id="{DF8A94C6-EFD1-4C49-BB8D-819386DC4728}"/>
              </a:ext>
            </a:extLst>
          </p:cNvPr>
          <p:cNvSpPr txBox="1">
            <a:spLocks/>
          </p:cNvSpPr>
          <p:nvPr/>
        </p:nvSpPr>
        <p:spPr>
          <a:xfrm>
            <a:off x="6842193" y="5511559"/>
            <a:ext cx="4319122" cy="668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adults attempted suicide.</a:t>
            </a:r>
            <a:endParaRPr lang="en-US" sz="2000" b="1" dirty="0"/>
          </a:p>
        </p:txBody>
      </p:sp>
      <p:sp>
        <p:nvSpPr>
          <p:cNvPr id="27" name="Content Placeholder 4">
            <a:extLst>
              <a:ext uri="{FF2B5EF4-FFF2-40B4-BE49-F238E27FC236}">
                <a16:creationId xmlns:a16="http://schemas.microsoft.com/office/drawing/2014/main" id="{2007F491-9DC0-3742-9266-739762B94595}"/>
              </a:ext>
            </a:extLst>
          </p:cNvPr>
          <p:cNvSpPr txBox="1">
            <a:spLocks/>
          </p:cNvSpPr>
          <p:nvPr/>
        </p:nvSpPr>
        <p:spPr>
          <a:xfrm>
            <a:off x="1671038" y="6469148"/>
            <a:ext cx="8849923" cy="452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002C5F"/>
                </a:solidFill>
                <a:latin typeface="Calibri" panose="020F0502020204030204" pitchFamily="34" charset="0"/>
                <a:cs typeface="Calibri" panose="020F0502020204030204" pitchFamily="34" charset="0"/>
              </a:rPr>
              <a:t>Source: CDC</a:t>
            </a:r>
          </a:p>
        </p:txBody>
      </p:sp>
    </p:spTree>
    <p:extLst>
      <p:ext uri="{BB962C8B-B14F-4D97-AF65-F5344CB8AC3E}">
        <p14:creationId xmlns:p14="http://schemas.microsoft.com/office/powerpoint/2010/main" val="371146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r>
              <a:rPr lang="en-US" dirty="0"/>
              <a:t>Exposure to Suicide</a:t>
            </a:r>
          </a:p>
        </p:txBody>
      </p:sp>
      <p:sp>
        <p:nvSpPr>
          <p:cNvPr id="11" name="Content Placeholder 4">
            <a:extLst>
              <a:ext uri="{FF2B5EF4-FFF2-40B4-BE49-F238E27FC236}">
                <a16:creationId xmlns:a16="http://schemas.microsoft.com/office/drawing/2014/main" id="{E038AD24-3295-194B-916F-C6D063D9A427}"/>
              </a:ext>
            </a:extLst>
          </p:cNvPr>
          <p:cNvSpPr>
            <a:spLocks noGrp="1"/>
          </p:cNvSpPr>
          <p:nvPr>
            <p:ph type="body" idx="1"/>
          </p:nvPr>
        </p:nvSpPr>
        <p:spPr>
          <a:xfrm>
            <a:off x="831850" y="1679945"/>
            <a:ext cx="10515600" cy="499729"/>
          </a:xfrm>
        </p:spPr>
        <p:txBody>
          <a:bodyPr/>
          <a:lstStyle/>
          <a:p>
            <a:pPr marL="0" indent="0" algn="ctr">
              <a:buNone/>
            </a:pPr>
            <a:r>
              <a:rPr lang="en-US" sz="2400" b="1" dirty="0"/>
              <a:t>Exposure to…</a:t>
            </a:r>
          </a:p>
          <a:p>
            <a:pPr marL="0" indent="0">
              <a:buNone/>
            </a:pPr>
            <a:endParaRPr lang="en-US" b="1" dirty="0"/>
          </a:p>
        </p:txBody>
      </p:sp>
      <p:pic>
        <p:nvPicPr>
          <p:cNvPr id="17" name="Picture 16" descr="An icon of a locket necklace with a persons photo inside. This represents exposure to another person's suicide. ">
            <a:extLst>
              <a:ext uri="{FF2B5EF4-FFF2-40B4-BE49-F238E27FC236}">
                <a16:creationId xmlns:a16="http://schemas.microsoft.com/office/drawing/2014/main" id="{8060FC2F-0CC4-B54E-A899-35C0EFEC8DC4}"/>
              </a:ext>
            </a:extLst>
          </p:cNvPr>
          <p:cNvPicPr>
            <a:picLocks noChangeAspect="1"/>
          </p:cNvPicPr>
          <p:nvPr/>
        </p:nvPicPr>
        <p:blipFill>
          <a:blip r:embed="rId3"/>
          <a:srcRect/>
          <a:stretch/>
        </p:blipFill>
        <p:spPr>
          <a:xfrm>
            <a:off x="1254078" y="2307000"/>
            <a:ext cx="2129833" cy="2129833"/>
          </a:xfrm>
          <a:prstGeom prst="rect">
            <a:avLst/>
          </a:prstGeom>
        </p:spPr>
      </p:pic>
      <p:sp>
        <p:nvSpPr>
          <p:cNvPr id="13" name="Content Placeholder 4">
            <a:extLst>
              <a:ext uri="{FF2B5EF4-FFF2-40B4-BE49-F238E27FC236}">
                <a16:creationId xmlns:a16="http://schemas.microsoft.com/office/drawing/2014/main" id="{405A531F-A810-4F46-A756-BB4504B130C4}"/>
              </a:ext>
            </a:extLst>
          </p:cNvPr>
          <p:cNvSpPr txBox="1">
            <a:spLocks/>
          </p:cNvSpPr>
          <p:nvPr/>
        </p:nvSpPr>
        <p:spPr>
          <a:xfrm>
            <a:off x="844550" y="4537041"/>
            <a:ext cx="2913326" cy="131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54A91"/>
                </a:solidFill>
                <a:latin typeface="Calibri" panose="020F0502020204030204" pitchFamily="34" charset="0"/>
                <a:cs typeface="Calibri" panose="020F0502020204030204" pitchFamily="34" charset="0"/>
              </a:rPr>
              <a:t>Another person’s suicide</a:t>
            </a:r>
          </a:p>
        </p:txBody>
      </p:sp>
      <p:pic>
        <p:nvPicPr>
          <p:cNvPr id="18" name="Picture 17" descr="An icon of a family tree. representing a history of suicide. ">
            <a:extLst>
              <a:ext uri="{FF2B5EF4-FFF2-40B4-BE49-F238E27FC236}">
                <a16:creationId xmlns:a16="http://schemas.microsoft.com/office/drawing/2014/main" id="{012D8D9A-C484-A84A-9CE2-C08BFE11C280}"/>
              </a:ext>
            </a:extLst>
          </p:cNvPr>
          <p:cNvPicPr>
            <a:picLocks noChangeAspect="1"/>
          </p:cNvPicPr>
          <p:nvPr/>
        </p:nvPicPr>
        <p:blipFill>
          <a:blip r:embed="rId4"/>
          <a:srcRect/>
          <a:stretch/>
        </p:blipFill>
        <p:spPr>
          <a:xfrm>
            <a:off x="3915537" y="2775779"/>
            <a:ext cx="2129833" cy="2129833"/>
          </a:xfrm>
          <a:prstGeom prst="rect">
            <a:avLst/>
          </a:prstGeom>
        </p:spPr>
      </p:pic>
      <p:sp>
        <p:nvSpPr>
          <p:cNvPr id="14" name="Content Placeholder 4">
            <a:extLst>
              <a:ext uri="{FF2B5EF4-FFF2-40B4-BE49-F238E27FC236}">
                <a16:creationId xmlns:a16="http://schemas.microsoft.com/office/drawing/2014/main" id="{907B0838-D1CC-2845-9094-CFEDCB633B79}"/>
              </a:ext>
            </a:extLst>
          </p:cNvPr>
          <p:cNvSpPr txBox="1">
            <a:spLocks/>
          </p:cNvSpPr>
          <p:nvPr/>
        </p:nvSpPr>
        <p:spPr>
          <a:xfrm>
            <a:off x="3481425" y="4994246"/>
            <a:ext cx="2913326" cy="1161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54A91"/>
                </a:solidFill>
                <a:latin typeface="Calibri" panose="020F0502020204030204" pitchFamily="34" charset="0"/>
                <a:cs typeface="Calibri" panose="020F0502020204030204" pitchFamily="34" charset="0"/>
              </a:rPr>
              <a:t>A family history of suicide</a:t>
            </a:r>
          </a:p>
        </p:txBody>
      </p:sp>
      <p:pic>
        <p:nvPicPr>
          <p:cNvPr id="19" name="Picture 18" descr="An icon of someone standing inside of a pill bottle, contemplating overdose. This represents exposure to substance use disorder. ">
            <a:extLst>
              <a:ext uri="{FF2B5EF4-FFF2-40B4-BE49-F238E27FC236}">
                <a16:creationId xmlns:a16="http://schemas.microsoft.com/office/drawing/2014/main" id="{44762E40-55E7-AA4E-ADE5-1F9E223C5AD4}"/>
              </a:ext>
            </a:extLst>
          </p:cNvPr>
          <p:cNvPicPr>
            <a:picLocks noChangeAspect="1"/>
          </p:cNvPicPr>
          <p:nvPr/>
        </p:nvPicPr>
        <p:blipFill>
          <a:blip r:embed="rId5"/>
          <a:srcRect/>
          <a:stretch/>
        </p:blipFill>
        <p:spPr>
          <a:xfrm>
            <a:off x="6430272" y="2306999"/>
            <a:ext cx="2129833" cy="2129833"/>
          </a:xfrm>
          <a:prstGeom prst="rect">
            <a:avLst/>
          </a:prstGeom>
        </p:spPr>
      </p:pic>
      <p:sp>
        <p:nvSpPr>
          <p:cNvPr id="15" name="Content Placeholder 4">
            <a:extLst>
              <a:ext uri="{FF2B5EF4-FFF2-40B4-BE49-F238E27FC236}">
                <a16:creationId xmlns:a16="http://schemas.microsoft.com/office/drawing/2014/main" id="{48F288FE-743A-584C-87F5-B70664CB7B34}"/>
              </a:ext>
            </a:extLst>
          </p:cNvPr>
          <p:cNvSpPr txBox="1">
            <a:spLocks/>
          </p:cNvSpPr>
          <p:nvPr/>
        </p:nvSpPr>
        <p:spPr>
          <a:xfrm>
            <a:off x="6214002" y="4537041"/>
            <a:ext cx="2585286" cy="1161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54A91"/>
                </a:solidFill>
                <a:latin typeface="Calibri" panose="020F0502020204030204" pitchFamily="34" charset="0"/>
                <a:cs typeface="Calibri" panose="020F0502020204030204" pitchFamily="34" charset="0"/>
              </a:rPr>
              <a:t>Substance use disorder</a:t>
            </a:r>
          </a:p>
        </p:txBody>
      </p:sp>
      <p:pic>
        <p:nvPicPr>
          <p:cNvPr id="20" name="Picture 19" descr="An icon of a though bubble with lots of exclamation marks, lightning bolts, and swirls to show exposure to suicidal ideation. ">
            <a:extLst>
              <a:ext uri="{FF2B5EF4-FFF2-40B4-BE49-F238E27FC236}">
                <a16:creationId xmlns:a16="http://schemas.microsoft.com/office/drawing/2014/main" id="{5447FA07-ED03-4145-828C-63CD9DCB7956}"/>
              </a:ext>
            </a:extLst>
          </p:cNvPr>
          <p:cNvPicPr>
            <a:picLocks noChangeAspect="1"/>
          </p:cNvPicPr>
          <p:nvPr/>
        </p:nvPicPr>
        <p:blipFill>
          <a:blip r:embed="rId6"/>
          <a:srcRect/>
          <a:stretch/>
        </p:blipFill>
        <p:spPr>
          <a:xfrm>
            <a:off x="8869301" y="2764203"/>
            <a:ext cx="2129833" cy="2129833"/>
          </a:xfrm>
          <a:prstGeom prst="rect">
            <a:avLst/>
          </a:prstGeom>
        </p:spPr>
      </p:pic>
      <p:sp>
        <p:nvSpPr>
          <p:cNvPr id="16" name="Content Placeholder 4">
            <a:extLst>
              <a:ext uri="{FF2B5EF4-FFF2-40B4-BE49-F238E27FC236}">
                <a16:creationId xmlns:a16="http://schemas.microsoft.com/office/drawing/2014/main" id="{116CF67B-F56A-A447-A0E0-3A536D7725C2}"/>
              </a:ext>
            </a:extLst>
          </p:cNvPr>
          <p:cNvSpPr txBox="1">
            <a:spLocks/>
          </p:cNvSpPr>
          <p:nvPr/>
        </p:nvSpPr>
        <p:spPr>
          <a:xfrm>
            <a:off x="8861433" y="4994246"/>
            <a:ext cx="2129833" cy="939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54A91"/>
                </a:solidFill>
                <a:latin typeface="Calibri" panose="020F0502020204030204" pitchFamily="34" charset="0"/>
                <a:cs typeface="Calibri" panose="020F0502020204030204" pitchFamily="34" charset="0"/>
              </a:rPr>
              <a:t>Suicidal ideation</a:t>
            </a:r>
          </a:p>
        </p:txBody>
      </p:sp>
      <p:sp>
        <p:nvSpPr>
          <p:cNvPr id="12" name="Content Placeholder 4">
            <a:extLst>
              <a:ext uri="{FF2B5EF4-FFF2-40B4-BE49-F238E27FC236}">
                <a16:creationId xmlns:a16="http://schemas.microsoft.com/office/drawing/2014/main" id="{31A803D9-FE45-1444-96F1-830C89595C26}"/>
              </a:ext>
            </a:extLst>
          </p:cNvPr>
          <p:cNvSpPr txBox="1">
            <a:spLocks/>
          </p:cNvSpPr>
          <p:nvPr/>
        </p:nvSpPr>
        <p:spPr>
          <a:xfrm>
            <a:off x="1003987" y="5768096"/>
            <a:ext cx="10184026" cy="939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002C5F"/>
                </a:solidFill>
                <a:latin typeface="Calibri" panose="020F0502020204030204" pitchFamily="34" charset="0"/>
                <a:cs typeface="Calibri" panose="020F0502020204030204" pitchFamily="34" charset="0"/>
              </a:rPr>
              <a:t>are risk factors that increase the possibility of suicide.</a:t>
            </a:r>
          </a:p>
        </p:txBody>
      </p:sp>
    </p:spTree>
    <p:extLst>
      <p:ext uri="{BB962C8B-B14F-4D97-AF65-F5344CB8AC3E}">
        <p14:creationId xmlns:p14="http://schemas.microsoft.com/office/powerpoint/2010/main" val="146475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202E-AC29-B74A-85BD-8509B9714BF5}"/>
              </a:ext>
            </a:extLst>
          </p:cNvPr>
          <p:cNvSpPr>
            <a:spLocks noGrp="1"/>
          </p:cNvSpPr>
          <p:nvPr>
            <p:ph type="title"/>
          </p:nvPr>
        </p:nvSpPr>
        <p:spPr>
          <a:xfrm>
            <a:off x="831849" y="1287745"/>
            <a:ext cx="5449029" cy="4578483"/>
          </a:xfrm>
        </p:spPr>
        <p:txBody>
          <a:bodyPr>
            <a:normAutofit/>
          </a:bodyPr>
          <a:lstStyle/>
          <a:p>
            <a:r>
              <a:rPr lang="en-US" sz="4500" dirty="0"/>
              <a:t>ACEs, overdose, and suicide are </a:t>
            </a:r>
            <a:r>
              <a:rPr lang="en-US" sz="4500" dirty="0">
                <a:solidFill>
                  <a:srgbClr val="A13D9E"/>
                </a:solidFill>
              </a:rPr>
              <a:t>related</a:t>
            </a:r>
            <a:r>
              <a:rPr lang="en-US" sz="4500" dirty="0"/>
              <a:t> public health challenges.</a:t>
            </a:r>
          </a:p>
        </p:txBody>
      </p:sp>
      <p:pic>
        <p:nvPicPr>
          <p:cNvPr id="10" name="Picture 9" descr="A venn diagram showing how ACEs, Oversode and Suicide are related. ">
            <a:extLst>
              <a:ext uri="{FF2B5EF4-FFF2-40B4-BE49-F238E27FC236}">
                <a16:creationId xmlns:a16="http://schemas.microsoft.com/office/drawing/2014/main" id="{44F75551-FDC8-F04F-9F1F-6037D704DCC7}"/>
              </a:ext>
            </a:extLst>
          </p:cNvPr>
          <p:cNvPicPr>
            <a:picLocks noChangeAspect="1"/>
          </p:cNvPicPr>
          <p:nvPr/>
        </p:nvPicPr>
        <p:blipFill>
          <a:blip r:embed="rId2"/>
          <a:stretch>
            <a:fillRect/>
          </a:stretch>
        </p:blipFill>
        <p:spPr>
          <a:xfrm>
            <a:off x="7007292" y="1653505"/>
            <a:ext cx="4352859" cy="4352859"/>
          </a:xfrm>
          <a:prstGeom prst="rect">
            <a:avLst/>
          </a:prstGeom>
        </p:spPr>
      </p:pic>
    </p:spTree>
    <p:extLst>
      <p:ext uri="{BB962C8B-B14F-4D97-AF65-F5344CB8AC3E}">
        <p14:creationId xmlns:p14="http://schemas.microsoft.com/office/powerpoint/2010/main" val="224700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r>
              <a:rPr lang="en-US" dirty="0"/>
              <a:t>Related Issues</a:t>
            </a:r>
          </a:p>
        </p:txBody>
      </p:sp>
      <p:sp>
        <p:nvSpPr>
          <p:cNvPr id="3" name="Content Placeholder 2">
            <a:extLst>
              <a:ext uri="{FF2B5EF4-FFF2-40B4-BE49-F238E27FC236}">
                <a16:creationId xmlns:a16="http://schemas.microsoft.com/office/drawing/2014/main" id="{3CB0CB7C-F9A8-5B4C-9CCC-FFAA3D6F5104}"/>
              </a:ext>
            </a:extLst>
          </p:cNvPr>
          <p:cNvSpPr>
            <a:spLocks noGrp="1"/>
          </p:cNvSpPr>
          <p:nvPr>
            <p:ph type="body" idx="1"/>
          </p:nvPr>
        </p:nvSpPr>
        <p:spPr>
          <a:xfrm>
            <a:off x="831850" y="1679945"/>
            <a:ext cx="10515600" cy="1192946"/>
          </a:xfrm>
        </p:spPr>
        <p:txBody>
          <a:bodyPr>
            <a:normAutofit/>
          </a:bodyPr>
          <a:lstStyle/>
          <a:p>
            <a:pPr marL="0" indent="0" algn="ctr">
              <a:buNone/>
            </a:pPr>
            <a:r>
              <a:rPr lang="en-US" sz="2400" b="1" dirty="0"/>
              <a:t>ACEs, suicide, and overdose are related issues. </a:t>
            </a:r>
          </a:p>
          <a:p>
            <a:pPr marL="0" indent="0" algn="ctr">
              <a:buNone/>
            </a:pPr>
            <a:r>
              <a:rPr lang="en-US" sz="2400" b="1" dirty="0"/>
              <a:t>Exposure to ACEs increases the risk of overdose and suicide later in life. </a:t>
            </a:r>
          </a:p>
        </p:txBody>
      </p:sp>
      <p:pic>
        <p:nvPicPr>
          <p:cNvPr id="5" name="Picture 4" descr="A venn diagram showing that ACEs, overdose, and suicide are related issues. ">
            <a:extLst>
              <a:ext uri="{FF2B5EF4-FFF2-40B4-BE49-F238E27FC236}">
                <a16:creationId xmlns:a16="http://schemas.microsoft.com/office/drawing/2014/main" id="{5DED125F-53BF-E548-9C3F-C54CFEF80132}"/>
              </a:ext>
            </a:extLst>
          </p:cNvPr>
          <p:cNvPicPr>
            <a:picLocks noChangeAspect="1"/>
          </p:cNvPicPr>
          <p:nvPr/>
        </p:nvPicPr>
        <p:blipFill>
          <a:blip r:embed="rId2"/>
          <a:stretch>
            <a:fillRect/>
          </a:stretch>
        </p:blipFill>
        <p:spPr>
          <a:xfrm>
            <a:off x="3919985" y="2872891"/>
            <a:ext cx="3707732" cy="3712688"/>
          </a:xfrm>
          <a:prstGeom prst="rect">
            <a:avLst/>
          </a:prstGeom>
        </p:spPr>
      </p:pic>
    </p:spTree>
    <p:extLst>
      <p:ext uri="{BB962C8B-B14F-4D97-AF65-F5344CB8AC3E}">
        <p14:creationId xmlns:p14="http://schemas.microsoft.com/office/powerpoint/2010/main" val="165440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r>
              <a:rPr lang="en-US" dirty="0"/>
              <a:t>ACEs and Overdose</a:t>
            </a:r>
            <a:endParaRPr lang="en-US" baseline="30000" dirty="0"/>
          </a:p>
        </p:txBody>
      </p:sp>
      <p:sp>
        <p:nvSpPr>
          <p:cNvPr id="16" name="Rounded Rectangle 15">
            <a:extLst>
              <a:ext uri="{FF2B5EF4-FFF2-40B4-BE49-F238E27FC236}">
                <a16:creationId xmlns:a16="http://schemas.microsoft.com/office/drawing/2014/main" id="{871D5393-A76F-6949-A81E-466A6810826E}"/>
              </a:ext>
              <a:ext uri="{C183D7F6-B498-43B3-948B-1728B52AA6E4}">
                <adec:decorative xmlns:adec="http://schemas.microsoft.com/office/drawing/2017/decorative" val="1"/>
              </a:ext>
            </a:extLst>
          </p:cNvPr>
          <p:cNvSpPr/>
          <p:nvPr/>
        </p:nvSpPr>
        <p:spPr>
          <a:xfrm>
            <a:off x="544010" y="2014789"/>
            <a:ext cx="6146157" cy="2069532"/>
          </a:xfrm>
          <a:prstGeom prst="roundRect">
            <a:avLst/>
          </a:prstGeom>
          <a:solidFill>
            <a:srgbClr val="DBF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B0CB7C-F9A8-5B4C-9CCC-FFAA3D6F5104}"/>
              </a:ext>
            </a:extLst>
          </p:cNvPr>
          <p:cNvSpPr>
            <a:spLocks noGrp="1"/>
          </p:cNvSpPr>
          <p:nvPr>
            <p:ph type="body" idx="1"/>
          </p:nvPr>
        </p:nvSpPr>
        <p:spPr>
          <a:xfrm>
            <a:off x="831850" y="2353434"/>
            <a:ext cx="5467350" cy="1453201"/>
          </a:xfrm>
        </p:spPr>
        <p:txBody>
          <a:bodyPr>
            <a:normAutofit/>
          </a:bodyPr>
          <a:lstStyle/>
          <a:p>
            <a:pPr marL="0" indent="0">
              <a:buNone/>
            </a:pPr>
            <a:r>
              <a:rPr lang="en-US" sz="2400" dirty="0"/>
              <a:t>ACEs are associated with increased risk of overdose and suicide later in life and are associated with younger opioid initiation, injection drug use, and lifetime overdose.</a:t>
            </a:r>
            <a:endParaRPr lang="en-US" sz="2400" baseline="30000" dirty="0"/>
          </a:p>
        </p:txBody>
      </p:sp>
      <p:cxnSp>
        <p:nvCxnSpPr>
          <p:cNvPr id="6" name="Elbow Connector 5">
            <a:extLst>
              <a:ext uri="{FF2B5EF4-FFF2-40B4-BE49-F238E27FC236}">
                <a16:creationId xmlns:a16="http://schemas.microsoft.com/office/drawing/2014/main" id="{01FC15A7-7F97-2C40-8397-36E3AB3C295C}"/>
              </a:ext>
              <a:ext uri="{C183D7F6-B498-43B3-948B-1728B52AA6E4}">
                <adec:decorative xmlns:adec="http://schemas.microsoft.com/office/drawing/2017/decorative" val="1"/>
              </a:ext>
            </a:extLst>
          </p:cNvPr>
          <p:cNvCxnSpPr>
            <a:cxnSpLocks/>
          </p:cNvCxnSpPr>
          <p:nvPr/>
        </p:nvCxnSpPr>
        <p:spPr>
          <a:xfrm>
            <a:off x="6829063" y="2604304"/>
            <a:ext cx="2361236" cy="1122744"/>
          </a:xfrm>
          <a:prstGeom prst="bentConnector3">
            <a:avLst>
              <a:gd name="adj1" fmla="val 89216"/>
            </a:avLst>
          </a:prstGeom>
          <a:ln w="28575">
            <a:solidFill>
              <a:srgbClr val="002C5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Picture 4" descr="A venn diagram including icons that represent the connection between ACEs and overdose. ">
            <a:extLst>
              <a:ext uri="{FF2B5EF4-FFF2-40B4-BE49-F238E27FC236}">
                <a16:creationId xmlns:a16="http://schemas.microsoft.com/office/drawing/2014/main" id="{9840D2C5-EDA8-F348-B23C-E3F0630A2D27}"/>
              </a:ext>
            </a:extLst>
          </p:cNvPr>
          <p:cNvPicPr>
            <a:picLocks noChangeAspect="1"/>
          </p:cNvPicPr>
          <p:nvPr/>
        </p:nvPicPr>
        <p:blipFill>
          <a:blip r:embed="rId3"/>
          <a:stretch>
            <a:fillRect/>
          </a:stretch>
        </p:blipFill>
        <p:spPr>
          <a:xfrm>
            <a:off x="7185962" y="2014788"/>
            <a:ext cx="4352859" cy="4352859"/>
          </a:xfrm>
          <a:prstGeom prst="rect">
            <a:avLst/>
          </a:prstGeom>
        </p:spPr>
      </p:pic>
      <p:sp>
        <p:nvSpPr>
          <p:cNvPr id="7" name="TextBox 6">
            <a:extLst>
              <a:ext uri="{FF2B5EF4-FFF2-40B4-BE49-F238E27FC236}">
                <a16:creationId xmlns:a16="http://schemas.microsoft.com/office/drawing/2014/main" id="{F3C8B9CD-FEFE-E347-941F-F9E615648341}"/>
              </a:ext>
            </a:extLst>
          </p:cNvPr>
          <p:cNvSpPr txBox="1"/>
          <p:nvPr/>
        </p:nvSpPr>
        <p:spPr>
          <a:xfrm>
            <a:off x="559414" y="5952148"/>
            <a:ext cx="6419884" cy="830997"/>
          </a:xfrm>
          <a:prstGeom prst="rect">
            <a:avLst/>
          </a:prstGeom>
          <a:noFill/>
        </p:spPr>
        <p:txBody>
          <a:bodyPr wrap="square" rtlCol="0">
            <a:spAutoFit/>
          </a:bodyPr>
          <a:lstStyle/>
          <a:p>
            <a:r>
              <a:rPr lang="en-US" sz="1200" dirty="0"/>
              <a:t>Source: Stein MD, Conti MT, Kenney S, et al. Adverse childhood experience effects on opioid use initiation, injection drug use, and overdose among persons with opioid use disorder. Drug Alcohol Depend. 2017;179:325-329. doi:10.1016/j.drugalcdep.2017.07.007 </a:t>
            </a:r>
          </a:p>
          <a:p>
            <a:endParaRPr lang="en-US" sz="1200" dirty="0"/>
          </a:p>
        </p:txBody>
      </p:sp>
    </p:spTree>
    <p:extLst>
      <p:ext uri="{BB962C8B-B14F-4D97-AF65-F5344CB8AC3E}">
        <p14:creationId xmlns:p14="http://schemas.microsoft.com/office/powerpoint/2010/main" val="7241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r>
              <a:rPr lang="en-US" dirty="0"/>
              <a:t>Overdose and Suicide</a:t>
            </a:r>
            <a:endParaRPr lang="en-US" baseline="30000" dirty="0"/>
          </a:p>
        </p:txBody>
      </p:sp>
      <p:sp>
        <p:nvSpPr>
          <p:cNvPr id="6" name="Rounded Rectangle 5">
            <a:extLst>
              <a:ext uri="{FF2B5EF4-FFF2-40B4-BE49-F238E27FC236}">
                <a16:creationId xmlns:a16="http://schemas.microsoft.com/office/drawing/2014/main" id="{5026BCF9-2D3D-304F-8212-9131AC5F55D0}"/>
              </a:ext>
              <a:ext uri="{C183D7F6-B498-43B3-948B-1728B52AA6E4}">
                <adec:decorative xmlns:adec="http://schemas.microsoft.com/office/drawing/2017/decorative" val="1"/>
              </a:ext>
            </a:extLst>
          </p:cNvPr>
          <p:cNvSpPr/>
          <p:nvPr/>
        </p:nvSpPr>
        <p:spPr>
          <a:xfrm>
            <a:off x="544011" y="2014789"/>
            <a:ext cx="5694744" cy="2049212"/>
          </a:xfrm>
          <a:prstGeom prst="roundRect">
            <a:avLst/>
          </a:prstGeom>
          <a:solidFill>
            <a:srgbClr val="FCF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58685C1-11C1-ED4C-A114-8EAC1C7BEBA8}"/>
              </a:ext>
              <a:ext uri="{C183D7F6-B498-43B3-948B-1728B52AA6E4}">
                <adec:decorative xmlns:adec="http://schemas.microsoft.com/office/drawing/2017/decorative" val="1"/>
              </a:ext>
            </a:extLst>
          </p:cNvPr>
          <p:cNvCxnSpPr>
            <a:cxnSpLocks/>
          </p:cNvCxnSpPr>
          <p:nvPr/>
        </p:nvCxnSpPr>
        <p:spPr>
          <a:xfrm>
            <a:off x="5437968" y="4262617"/>
            <a:ext cx="0" cy="929582"/>
          </a:xfrm>
          <a:prstGeom prst="line">
            <a:avLst/>
          </a:prstGeom>
          <a:ln w="28575" cmpd="sng">
            <a:solidFill>
              <a:srgbClr val="002C5F"/>
            </a:solidFill>
            <a:headEnd type="oval"/>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8D2DF5-0F98-1047-8E2E-90DDABE9198F}"/>
              </a:ext>
              <a:ext uri="{C183D7F6-B498-43B3-948B-1728B52AA6E4}">
                <adec:decorative xmlns:adec="http://schemas.microsoft.com/office/drawing/2017/decorative" val="1"/>
              </a:ext>
            </a:extLst>
          </p:cNvPr>
          <p:cNvCxnSpPr>
            <a:cxnSpLocks/>
          </p:cNvCxnSpPr>
          <p:nvPr/>
        </p:nvCxnSpPr>
        <p:spPr>
          <a:xfrm flipH="1">
            <a:off x="5431620" y="5179499"/>
            <a:ext cx="3712380" cy="0"/>
          </a:xfrm>
          <a:prstGeom prst="line">
            <a:avLst/>
          </a:prstGeom>
          <a:ln w="28575" cmpd="sng">
            <a:solidFill>
              <a:srgbClr val="002C5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72FD1CD1-3959-F449-9778-0ACF68684D9A}"/>
              </a:ext>
            </a:extLst>
          </p:cNvPr>
          <p:cNvSpPr txBox="1">
            <a:spLocks/>
          </p:cNvSpPr>
          <p:nvPr/>
        </p:nvSpPr>
        <p:spPr>
          <a:xfrm>
            <a:off x="831850" y="2387279"/>
            <a:ext cx="5406904" cy="1443042"/>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002C5F"/>
              </a:buClr>
              <a:buFont typeface="Arial" panose="020B0604020202020204" pitchFamily="34" charset="0"/>
              <a:buChar char="•"/>
              <a:defRPr sz="2800" b="0" i="0" kern="1200">
                <a:solidFill>
                  <a:srgbClr val="002C5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400" dirty="0"/>
              <a:t>Opioid Use Disorder (OUD) involving prescription drugs is associated with an increase of 40 to 60% in the risk of suicidal ideation.</a:t>
            </a:r>
            <a:endParaRPr lang="en-US" sz="2400" baseline="30000" dirty="0"/>
          </a:p>
        </p:txBody>
      </p:sp>
      <p:pic>
        <p:nvPicPr>
          <p:cNvPr id="8" name="Picture 7" descr="A venn diagram including icons that represent the connection between overdose and suicide. ">
            <a:extLst>
              <a:ext uri="{FF2B5EF4-FFF2-40B4-BE49-F238E27FC236}">
                <a16:creationId xmlns:a16="http://schemas.microsoft.com/office/drawing/2014/main" id="{B556E63D-7C22-E442-B444-88FB80374E78}"/>
              </a:ext>
            </a:extLst>
          </p:cNvPr>
          <p:cNvPicPr>
            <a:picLocks noChangeAspect="1"/>
          </p:cNvPicPr>
          <p:nvPr/>
        </p:nvPicPr>
        <p:blipFill>
          <a:blip r:embed="rId3"/>
          <a:stretch>
            <a:fillRect/>
          </a:stretch>
        </p:blipFill>
        <p:spPr>
          <a:xfrm>
            <a:off x="7185962" y="2014788"/>
            <a:ext cx="4352859" cy="4352859"/>
          </a:xfrm>
          <a:prstGeom prst="rect">
            <a:avLst/>
          </a:prstGeom>
        </p:spPr>
      </p:pic>
      <p:sp>
        <p:nvSpPr>
          <p:cNvPr id="9" name="TextBox 8">
            <a:extLst>
              <a:ext uri="{FF2B5EF4-FFF2-40B4-BE49-F238E27FC236}">
                <a16:creationId xmlns:a16="http://schemas.microsoft.com/office/drawing/2014/main" id="{E114C3E0-94B7-FA47-A407-87BD16D44DCE}"/>
              </a:ext>
            </a:extLst>
          </p:cNvPr>
          <p:cNvSpPr txBox="1"/>
          <p:nvPr/>
        </p:nvSpPr>
        <p:spPr>
          <a:xfrm>
            <a:off x="544011" y="6156277"/>
            <a:ext cx="6419884" cy="461665"/>
          </a:xfrm>
          <a:prstGeom prst="rect">
            <a:avLst/>
          </a:prstGeom>
          <a:noFill/>
        </p:spPr>
        <p:txBody>
          <a:bodyPr wrap="square" rtlCol="0">
            <a:spAutoFit/>
          </a:bodyPr>
          <a:lstStyle/>
          <a:p>
            <a:r>
              <a:rPr lang="en-US" sz="1200" dirty="0"/>
              <a:t>Source: https://</a:t>
            </a:r>
            <a:r>
              <a:rPr lang="en-US" sz="1200" dirty="0" err="1"/>
              <a:t>pubmed.ncbi.nlm.nih.gov</a:t>
            </a:r>
            <a:r>
              <a:rPr lang="en-US" sz="1200" dirty="0"/>
              <a:t>/28364579/ </a:t>
            </a:r>
          </a:p>
          <a:p>
            <a:endParaRPr lang="en-US" sz="1200" dirty="0"/>
          </a:p>
        </p:txBody>
      </p:sp>
    </p:spTree>
    <p:extLst>
      <p:ext uri="{BB962C8B-B14F-4D97-AF65-F5344CB8AC3E}">
        <p14:creationId xmlns:p14="http://schemas.microsoft.com/office/powerpoint/2010/main" val="137438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r>
              <a:rPr lang="en-US" dirty="0"/>
              <a:t>ACEs and Suicide</a:t>
            </a:r>
            <a:endParaRPr lang="en-US" baseline="30000" dirty="0"/>
          </a:p>
        </p:txBody>
      </p:sp>
      <p:sp>
        <p:nvSpPr>
          <p:cNvPr id="5" name="Rounded Rectangle 4">
            <a:extLst>
              <a:ext uri="{FF2B5EF4-FFF2-40B4-BE49-F238E27FC236}">
                <a16:creationId xmlns:a16="http://schemas.microsoft.com/office/drawing/2014/main" id="{3E90E192-4E16-4F47-AC08-2C866D990EA2}"/>
              </a:ext>
              <a:ext uri="{C183D7F6-B498-43B3-948B-1728B52AA6E4}">
                <adec:decorative xmlns:adec="http://schemas.microsoft.com/office/drawing/2017/decorative" val="1"/>
              </a:ext>
            </a:extLst>
          </p:cNvPr>
          <p:cNvSpPr/>
          <p:nvPr/>
        </p:nvSpPr>
        <p:spPr>
          <a:xfrm>
            <a:off x="544010" y="2045269"/>
            <a:ext cx="6146157" cy="2272732"/>
          </a:xfrm>
          <a:prstGeom prst="roundRect">
            <a:avLst/>
          </a:prstGeom>
          <a:solidFill>
            <a:srgbClr val="F5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3F5345B-FE80-B447-A1AA-34C5356A60AC}"/>
              </a:ext>
            </a:extLst>
          </p:cNvPr>
          <p:cNvSpPr txBox="1">
            <a:spLocks/>
          </p:cNvSpPr>
          <p:nvPr/>
        </p:nvSpPr>
        <p:spPr>
          <a:xfrm>
            <a:off x="831850" y="2353434"/>
            <a:ext cx="5467350" cy="193408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002C5F"/>
              </a:buClr>
              <a:buFont typeface="Arial" panose="020B0604020202020204" pitchFamily="34" charset="0"/>
              <a:buChar char="•"/>
              <a:defRPr sz="2800" b="0" i="0" kern="1200">
                <a:solidFill>
                  <a:srgbClr val="002C5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400" dirty="0"/>
              <a:t>Experiencing any ACE is associated with an increased risk for suicide; the odds of ever attempting suicide are 30 times higher for adults with four or more ACEs compared to adults with no ACEs.</a:t>
            </a:r>
            <a:endParaRPr lang="en-US" sz="2400" baseline="30000" dirty="0"/>
          </a:p>
        </p:txBody>
      </p:sp>
      <p:grpSp>
        <p:nvGrpSpPr>
          <p:cNvPr id="24" name="Group 23">
            <a:extLst>
              <a:ext uri="{FF2B5EF4-FFF2-40B4-BE49-F238E27FC236}">
                <a16:creationId xmlns:a16="http://schemas.microsoft.com/office/drawing/2014/main" id="{AA316D72-3355-9D42-B214-073D1F8EF43E}"/>
              </a:ext>
              <a:ext uri="{C183D7F6-B498-43B3-948B-1728B52AA6E4}">
                <adec:decorative xmlns:adec="http://schemas.microsoft.com/office/drawing/2017/decorative" val="1"/>
              </a:ext>
            </a:extLst>
          </p:cNvPr>
          <p:cNvGrpSpPr/>
          <p:nvPr/>
        </p:nvGrpSpPr>
        <p:grpSpPr>
          <a:xfrm>
            <a:off x="6817489" y="3487282"/>
            <a:ext cx="3406011" cy="625613"/>
            <a:chOff x="6817489" y="3487282"/>
            <a:chExt cx="3406011" cy="625613"/>
          </a:xfrm>
        </p:grpSpPr>
        <p:cxnSp>
          <p:nvCxnSpPr>
            <p:cNvPr id="12" name="Straight Connector 11">
              <a:extLst>
                <a:ext uri="{FF2B5EF4-FFF2-40B4-BE49-F238E27FC236}">
                  <a16:creationId xmlns:a16="http://schemas.microsoft.com/office/drawing/2014/main" id="{BBA445B0-9A62-6C42-85A3-79BD5A56FB41}"/>
                </a:ext>
              </a:extLst>
            </p:cNvPr>
            <p:cNvCxnSpPr>
              <a:cxnSpLocks/>
            </p:cNvCxnSpPr>
            <p:nvPr/>
          </p:nvCxnSpPr>
          <p:spPr>
            <a:xfrm>
              <a:off x="6817489" y="3499982"/>
              <a:ext cx="2263646" cy="0"/>
            </a:xfrm>
            <a:prstGeom prst="line">
              <a:avLst/>
            </a:prstGeom>
            <a:ln w="28575" cmpd="sng">
              <a:solidFill>
                <a:srgbClr val="002C5F"/>
              </a:solidFill>
              <a:headEnd type="oval"/>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12A5FA-EDEA-5741-8527-5A8EAB553592}"/>
                </a:ext>
              </a:extLst>
            </p:cNvPr>
            <p:cNvCxnSpPr>
              <a:cxnSpLocks/>
            </p:cNvCxnSpPr>
            <p:nvPr/>
          </p:nvCxnSpPr>
          <p:spPr>
            <a:xfrm>
              <a:off x="9072245" y="3487282"/>
              <a:ext cx="5715" cy="625613"/>
            </a:xfrm>
            <a:prstGeom prst="line">
              <a:avLst/>
            </a:prstGeom>
            <a:ln w="28575">
              <a:solidFill>
                <a:srgbClr val="002C5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394C6D2-F9E4-FA4E-949F-8E4FD6E8F2F4}"/>
                </a:ext>
              </a:extLst>
            </p:cNvPr>
            <p:cNvCxnSpPr>
              <a:cxnSpLocks/>
            </p:cNvCxnSpPr>
            <p:nvPr/>
          </p:nvCxnSpPr>
          <p:spPr>
            <a:xfrm>
              <a:off x="9062720" y="4104502"/>
              <a:ext cx="1160780" cy="8393"/>
            </a:xfrm>
            <a:prstGeom prst="line">
              <a:avLst/>
            </a:prstGeom>
            <a:ln w="28575">
              <a:solidFill>
                <a:srgbClr val="002C5F"/>
              </a:solidFill>
              <a:tailEnd type="oval"/>
            </a:ln>
          </p:spPr>
          <p:style>
            <a:lnRef idx="1">
              <a:schemeClr val="accent1"/>
            </a:lnRef>
            <a:fillRef idx="0">
              <a:schemeClr val="accent1"/>
            </a:fillRef>
            <a:effectRef idx="0">
              <a:schemeClr val="accent1"/>
            </a:effectRef>
            <a:fontRef idx="minor">
              <a:schemeClr val="tx1"/>
            </a:fontRef>
          </p:style>
        </p:cxnSp>
      </p:grpSp>
      <p:pic>
        <p:nvPicPr>
          <p:cNvPr id="8" name="Picture 7" descr="A venn diagram including icons that represent the connection between ACEs and suicide. ">
            <a:extLst>
              <a:ext uri="{FF2B5EF4-FFF2-40B4-BE49-F238E27FC236}">
                <a16:creationId xmlns:a16="http://schemas.microsoft.com/office/drawing/2014/main" id="{44437E7E-CBF0-0246-8250-4F52EF2194B9}"/>
              </a:ext>
            </a:extLst>
          </p:cNvPr>
          <p:cNvPicPr>
            <a:picLocks noChangeAspect="1"/>
          </p:cNvPicPr>
          <p:nvPr/>
        </p:nvPicPr>
        <p:blipFill>
          <a:blip r:embed="rId3"/>
          <a:stretch>
            <a:fillRect/>
          </a:stretch>
        </p:blipFill>
        <p:spPr>
          <a:xfrm>
            <a:off x="7185962" y="2014788"/>
            <a:ext cx="4352859" cy="4352859"/>
          </a:xfrm>
          <a:prstGeom prst="rect">
            <a:avLst/>
          </a:prstGeom>
        </p:spPr>
      </p:pic>
      <p:sp>
        <p:nvSpPr>
          <p:cNvPr id="11" name="TextBox 10">
            <a:extLst>
              <a:ext uri="{FF2B5EF4-FFF2-40B4-BE49-F238E27FC236}">
                <a16:creationId xmlns:a16="http://schemas.microsoft.com/office/drawing/2014/main" id="{D19D1354-D50A-F547-9F67-28462A5ED91B}"/>
              </a:ext>
            </a:extLst>
          </p:cNvPr>
          <p:cNvSpPr txBox="1"/>
          <p:nvPr/>
        </p:nvSpPr>
        <p:spPr>
          <a:xfrm>
            <a:off x="544010" y="6070060"/>
            <a:ext cx="6419884" cy="646331"/>
          </a:xfrm>
          <a:prstGeom prst="rect">
            <a:avLst/>
          </a:prstGeom>
          <a:noFill/>
        </p:spPr>
        <p:txBody>
          <a:bodyPr wrap="square" rtlCol="0">
            <a:spAutoFit/>
          </a:bodyPr>
          <a:lstStyle/>
          <a:p>
            <a:r>
              <a:rPr lang="en-US" sz="1200" dirty="0"/>
              <a:t>Source: Hughes K, Bellis MA, Hardcastle KA, Sethi D, Butchart A, </a:t>
            </a:r>
            <a:r>
              <a:rPr lang="en-US" sz="1200" dirty="0" err="1"/>
              <a:t>Mikton</a:t>
            </a:r>
            <a:r>
              <a:rPr lang="en-US" sz="1200" dirty="0"/>
              <a:t> C, Jones L., Dunne MP. The effect of multiple adverse childhood experiences on health: a systematic review and meta-analysis. The Lancet; 2017;2:e356-66. </a:t>
            </a:r>
          </a:p>
        </p:txBody>
      </p:sp>
    </p:spTree>
    <p:extLst>
      <p:ext uri="{BB962C8B-B14F-4D97-AF65-F5344CB8AC3E}">
        <p14:creationId xmlns:p14="http://schemas.microsoft.com/office/powerpoint/2010/main" val="384469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r>
              <a:rPr lang="en-US" dirty="0"/>
              <a:t>ACEs, Overdose, and Suicide</a:t>
            </a:r>
            <a:endParaRPr lang="en-US" baseline="30000" dirty="0"/>
          </a:p>
        </p:txBody>
      </p:sp>
      <p:sp>
        <p:nvSpPr>
          <p:cNvPr id="9" name="Rounded Rectangle 8">
            <a:extLst>
              <a:ext uri="{FF2B5EF4-FFF2-40B4-BE49-F238E27FC236}">
                <a16:creationId xmlns:a16="http://schemas.microsoft.com/office/drawing/2014/main" id="{CEF7ECFD-928B-5948-A45E-ED8135FA7FFF}"/>
              </a:ext>
              <a:ext uri="{C183D7F6-B498-43B3-948B-1728B52AA6E4}">
                <adec:decorative xmlns:adec="http://schemas.microsoft.com/office/drawing/2017/decorative" val="1"/>
              </a:ext>
            </a:extLst>
          </p:cNvPr>
          <p:cNvSpPr/>
          <p:nvPr/>
        </p:nvSpPr>
        <p:spPr>
          <a:xfrm>
            <a:off x="544010" y="2045268"/>
            <a:ext cx="6146157" cy="2677203"/>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812557E-8951-9A4C-8A33-2B2FA9D66500}"/>
              </a:ext>
            </a:extLst>
          </p:cNvPr>
          <p:cNvSpPr txBox="1">
            <a:spLocks/>
          </p:cNvSpPr>
          <p:nvPr/>
        </p:nvSpPr>
        <p:spPr>
          <a:xfrm>
            <a:off x="831850" y="2353433"/>
            <a:ext cx="5467350" cy="217226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002C5F"/>
              </a:buClr>
              <a:buFont typeface="Arial" panose="020B0604020202020204" pitchFamily="34" charset="0"/>
              <a:buChar char="•"/>
              <a:defRPr sz="2800" b="0" i="0" kern="1200">
                <a:solidFill>
                  <a:srgbClr val="002C5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400" dirty="0"/>
              <a:t>ACEs are associated with increased risk of overdose and suicide later in life. For children, losing a loved one to suicide or overdose is an ACE. Experiencing these is associated with increased risk of future overdose or suicide.</a:t>
            </a:r>
            <a:endParaRPr lang="en-US" sz="2400" baseline="30000" dirty="0"/>
          </a:p>
        </p:txBody>
      </p:sp>
      <p:grpSp>
        <p:nvGrpSpPr>
          <p:cNvPr id="17" name="Group 16">
            <a:extLst>
              <a:ext uri="{FF2B5EF4-FFF2-40B4-BE49-F238E27FC236}">
                <a16:creationId xmlns:a16="http://schemas.microsoft.com/office/drawing/2014/main" id="{B43862B6-D7B2-F14D-AD82-367000D09F24}"/>
              </a:ext>
              <a:ext uri="{C183D7F6-B498-43B3-948B-1728B52AA6E4}">
                <adec:decorative xmlns:adec="http://schemas.microsoft.com/office/drawing/2017/decorative" val="1"/>
              </a:ext>
            </a:extLst>
          </p:cNvPr>
          <p:cNvGrpSpPr/>
          <p:nvPr/>
        </p:nvGrpSpPr>
        <p:grpSpPr>
          <a:xfrm>
            <a:off x="6812264" y="3325237"/>
            <a:ext cx="2748424" cy="943358"/>
            <a:chOff x="6823839" y="3174762"/>
            <a:chExt cx="2748424" cy="943358"/>
          </a:xfrm>
        </p:grpSpPr>
        <p:cxnSp>
          <p:nvCxnSpPr>
            <p:cNvPr id="18" name="Straight Connector 17">
              <a:extLst>
                <a:ext uri="{FF2B5EF4-FFF2-40B4-BE49-F238E27FC236}">
                  <a16:creationId xmlns:a16="http://schemas.microsoft.com/office/drawing/2014/main" id="{BF8E22CB-118B-8647-B9B0-17BEA27C6840}"/>
                </a:ext>
              </a:extLst>
            </p:cNvPr>
            <p:cNvCxnSpPr>
              <a:cxnSpLocks/>
            </p:cNvCxnSpPr>
            <p:nvPr/>
          </p:nvCxnSpPr>
          <p:spPr>
            <a:xfrm>
              <a:off x="6823839" y="3187462"/>
              <a:ext cx="2263646" cy="0"/>
            </a:xfrm>
            <a:prstGeom prst="line">
              <a:avLst/>
            </a:prstGeom>
            <a:ln w="28575" cmpd="sng">
              <a:solidFill>
                <a:srgbClr val="002C5F"/>
              </a:solidFill>
              <a:headEnd type="oval"/>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16019D-FAAA-504C-8449-DF3153A4613E}"/>
                </a:ext>
              </a:extLst>
            </p:cNvPr>
            <p:cNvCxnSpPr>
              <a:cxnSpLocks/>
            </p:cNvCxnSpPr>
            <p:nvPr/>
          </p:nvCxnSpPr>
          <p:spPr>
            <a:xfrm flipH="1">
              <a:off x="9077960" y="3174762"/>
              <a:ext cx="3175" cy="925433"/>
            </a:xfrm>
            <a:prstGeom prst="line">
              <a:avLst/>
            </a:prstGeom>
            <a:ln w="28575">
              <a:solidFill>
                <a:srgbClr val="002C5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B2472F-66EF-4146-AC61-00F3C76FD10E}"/>
                </a:ext>
              </a:extLst>
            </p:cNvPr>
            <p:cNvCxnSpPr>
              <a:cxnSpLocks/>
            </p:cNvCxnSpPr>
            <p:nvPr/>
          </p:nvCxnSpPr>
          <p:spPr>
            <a:xfrm>
              <a:off x="9062720" y="4109727"/>
              <a:ext cx="509543" cy="8393"/>
            </a:xfrm>
            <a:prstGeom prst="line">
              <a:avLst/>
            </a:prstGeom>
            <a:ln w="28575">
              <a:solidFill>
                <a:srgbClr val="002C5F"/>
              </a:solidFill>
              <a:tailEnd type="oval"/>
            </a:ln>
          </p:spPr>
          <p:style>
            <a:lnRef idx="1">
              <a:schemeClr val="accent1"/>
            </a:lnRef>
            <a:fillRef idx="0">
              <a:schemeClr val="accent1"/>
            </a:fillRef>
            <a:effectRef idx="0">
              <a:schemeClr val="accent1"/>
            </a:effectRef>
            <a:fontRef idx="minor">
              <a:schemeClr val="tx1"/>
            </a:fontRef>
          </p:style>
        </p:cxnSp>
      </p:grpSp>
      <p:pic>
        <p:nvPicPr>
          <p:cNvPr id="11" name="Picture 10" descr="A venn diagram including icons that represent the connection between ACEs, overdose, and suicide. ">
            <a:extLst>
              <a:ext uri="{FF2B5EF4-FFF2-40B4-BE49-F238E27FC236}">
                <a16:creationId xmlns:a16="http://schemas.microsoft.com/office/drawing/2014/main" id="{9A1BE101-11DA-A74E-8E95-C5E06B039EAE}"/>
              </a:ext>
            </a:extLst>
          </p:cNvPr>
          <p:cNvPicPr>
            <a:picLocks noChangeAspect="1"/>
          </p:cNvPicPr>
          <p:nvPr/>
        </p:nvPicPr>
        <p:blipFill>
          <a:blip r:embed="rId3"/>
          <a:stretch>
            <a:fillRect/>
          </a:stretch>
        </p:blipFill>
        <p:spPr>
          <a:xfrm>
            <a:off x="7185962" y="2014788"/>
            <a:ext cx="4352859" cy="4352859"/>
          </a:xfrm>
          <a:prstGeom prst="rect">
            <a:avLst/>
          </a:prstGeom>
        </p:spPr>
      </p:pic>
    </p:spTree>
    <p:extLst>
      <p:ext uri="{BB962C8B-B14F-4D97-AF65-F5344CB8AC3E}">
        <p14:creationId xmlns:p14="http://schemas.microsoft.com/office/powerpoint/2010/main" val="342707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FEA906-60EF-D344-B9ED-24182DD76261}"/>
              </a:ext>
            </a:extLst>
          </p:cNvPr>
          <p:cNvSpPr>
            <a:spLocks noGrp="1"/>
          </p:cNvSpPr>
          <p:nvPr>
            <p:ph type="title"/>
          </p:nvPr>
        </p:nvSpPr>
        <p:spPr>
          <a:xfrm>
            <a:off x="831850" y="2236769"/>
            <a:ext cx="6397240" cy="3122928"/>
          </a:xfrm>
        </p:spPr>
        <p:txBody>
          <a:bodyPr>
            <a:noAutofit/>
          </a:bodyPr>
          <a:lstStyle/>
          <a:p>
            <a:pPr algn="l"/>
            <a:r>
              <a:rPr lang="en-US" sz="4500" dirty="0"/>
              <a:t>ACEs, </a:t>
            </a:r>
            <a:br>
              <a:rPr lang="en-US" sz="4500" dirty="0"/>
            </a:br>
            <a:r>
              <a:rPr lang="en-US" sz="4500" dirty="0"/>
              <a:t>overdose, </a:t>
            </a:r>
            <a:br>
              <a:rPr lang="en-US" sz="4500" dirty="0"/>
            </a:br>
            <a:r>
              <a:rPr lang="en-US" sz="4500" dirty="0"/>
              <a:t>and suicide </a:t>
            </a:r>
            <a:br>
              <a:rPr lang="en-US" sz="4500" dirty="0"/>
            </a:br>
            <a:r>
              <a:rPr lang="en-US" sz="4500" dirty="0"/>
              <a:t>are </a:t>
            </a:r>
            <a:r>
              <a:rPr lang="en-US" sz="4500" dirty="0">
                <a:solidFill>
                  <a:srgbClr val="005EAA"/>
                </a:solidFill>
              </a:rPr>
              <a:t>preventable</a:t>
            </a:r>
            <a:r>
              <a:rPr lang="en-US" sz="4500" dirty="0"/>
              <a:t> public health challenges.</a:t>
            </a:r>
          </a:p>
        </p:txBody>
      </p:sp>
      <p:grpSp>
        <p:nvGrpSpPr>
          <p:cNvPr id="12" name="Group 11" descr="Three icons grouped in a circle. Each representing a different preventable public health challenge (ACEs, Overdose, and Suicide) with a method for prevention (such as healthy families, medical intervention, or community). ">
            <a:extLst>
              <a:ext uri="{FF2B5EF4-FFF2-40B4-BE49-F238E27FC236}">
                <a16:creationId xmlns:a16="http://schemas.microsoft.com/office/drawing/2014/main" id="{DC9B4403-407F-2941-87B7-6E0A2C82A5A3}"/>
              </a:ext>
            </a:extLst>
          </p:cNvPr>
          <p:cNvGrpSpPr/>
          <p:nvPr/>
        </p:nvGrpSpPr>
        <p:grpSpPr>
          <a:xfrm>
            <a:off x="8210745" y="1664881"/>
            <a:ext cx="3598683" cy="4021258"/>
            <a:chOff x="8049313" y="1806283"/>
            <a:chExt cx="3524446" cy="3938303"/>
          </a:xfrm>
        </p:grpSpPr>
        <p:sp>
          <p:nvSpPr>
            <p:cNvPr id="2" name="Oval 1">
              <a:extLst>
                <a:ext uri="{FF2B5EF4-FFF2-40B4-BE49-F238E27FC236}">
                  <a16:creationId xmlns:a16="http://schemas.microsoft.com/office/drawing/2014/main" id="{D36FE5DF-C757-5A4B-B256-551C238E568B}"/>
                </a:ext>
              </a:extLst>
            </p:cNvPr>
            <p:cNvSpPr/>
            <p:nvPr/>
          </p:nvSpPr>
          <p:spPr>
            <a:xfrm>
              <a:off x="8267306" y="2479249"/>
              <a:ext cx="2592371" cy="2592371"/>
            </a:xfrm>
            <a:prstGeom prst="ellipse">
              <a:avLst/>
            </a:prstGeom>
            <a:solidFill>
              <a:srgbClr val="D9F0FF">
                <a:alpha val="937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with medium confidence">
              <a:extLst>
                <a:ext uri="{FF2B5EF4-FFF2-40B4-BE49-F238E27FC236}">
                  <a16:creationId xmlns:a16="http://schemas.microsoft.com/office/drawing/2014/main" id="{310D942C-837D-C74C-A305-DA5E37F3BA9D}"/>
                </a:ext>
              </a:extLst>
            </p:cNvPr>
            <p:cNvPicPr>
              <a:picLocks noChangeAspect="1"/>
            </p:cNvPicPr>
            <p:nvPr/>
          </p:nvPicPr>
          <p:blipFill>
            <a:blip r:embed="rId2"/>
            <a:stretch>
              <a:fillRect/>
            </a:stretch>
          </p:blipFill>
          <p:spPr>
            <a:xfrm>
              <a:off x="8049313" y="1806283"/>
              <a:ext cx="1848960" cy="1848960"/>
            </a:xfrm>
            <a:prstGeom prst="rect">
              <a:avLst/>
            </a:prstGeom>
          </p:spPr>
        </p:pic>
        <p:pic>
          <p:nvPicPr>
            <p:cNvPr id="9" name="Picture 8" descr="Icon&#10;&#10;Description automatically generated">
              <a:extLst>
                <a:ext uri="{FF2B5EF4-FFF2-40B4-BE49-F238E27FC236}">
                  <a16:creationId xmlns:a16="http://schemas.microsoft.com/office/drawing/2014/main" id="{FFD4D86F-1DA7-D941-BE11-9B3F936D5B6A}"/>
                </a:ext>
              </a:extLst>
            </p:cNvPr>
            <p:cNvPicPr>
              <a:picLocks noChangeAspect="1"/>
            </p:cNvPicPr>
            <p:nvPr/>
          </p:nvPicPr>
          <p:blipFill>
            <a:blip r:embed="rId3"/>
            <a:stretch>
              <a:fillRect/>
            </a:stretch>
          </p:blipFill>
          <p:spPr>
            <a:xfrm>
              <a:off x="9724799" y="2890692"/>
              <a:ext cx="1848960" cy="1848960"/>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3557267B-8BE1-F14F-A08A-230FF53D26DA}"/>
                </a:ext>
              </a:extLst>
            </p:cNvPr>
            <p:cNvPicPr>
              <a:picLocks noChangeAspect="1"/>
            </p:cNvPicPr>
            <p:nvPr/>
          </p:nvPicPr>
          <p:blipFill>
            <a:blip r:embed="rId4"/>
            <a:stretch>
              <a:fillRect/>
            </a:stretch>
          </p:blipFill>
          <p:spPr>
            <a:xfrm>
              <a:off x="8071573" y="3895626"/>
              <a:ext cx="1848960" cy="1848960"/>
            </a:xfrm>
            <a:prstGeom prst="rect">
              <a:avLst/>
            </a:prstGeom>
          </p:spPr>
        </p:pic>
      </p:grpSp>
    </p:spTree>
    <p:extLst>
      <p:ext uri="{BB962C8B-B14F-4D97-AF65-F5344CB8AC3E}">
        <p14:creationId xmlns:p14="http://schemas.microsoft.com/office/powerpoint/2010/main" val="98105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lstStyle/>
          <a:p>
            <a:r>
              <a:rPr lang="en-US" dirty="0"/>
              <a:t>Prevention Strategies</a:t>
            </a:r>
          </a:p>
        </p:txBody>
      </p:sp>
      <p:sp>
        <p:nvSpPr>
          <p:cNvPr id="8" name="Content Placeholder 2">
            <a:extLst>
              <a:ext uri="{FF2B5EF4-FFF2-40B4-BE49-F238E27FC236}">
                <a16:creationId xmlns:a16="http://schemas.microsoft.com/office/drawing/2014/main" id="{8CBF9137-DAD4-AC47-BD83-E2FF62D4755B}"/>
              </a:ext>
            </a:extLst>
          </p:cNvPr>
          <p:cNvSpPr>
            <a:spLocks noGrp="1"/>
          </p:cNvSpPr>
          <p:nvPr>
            <p:ph type="body" idx="1"/>
          </p:nvPr>
        </p:nvSpPr>
        <p:spPr>
          <a:xfrm>
            <a:off x="751840" y="1676767"/>
            <a:ext cx="10688320" cy="2301746"/>
          </a:xfrm>
        </p:spPr>
        <p:txBody>
          <a:bodyPr>
            <a:normAutofit/>
          </a:bodyPr>
          <a:lstStyle/>
          <a:p>
            <a:pPr marL="0" indent="0">
              <a:buNone/>
            </a:pPr>
            <a:r>
              <a:rPr lang="en-US" sz="2400" dirty="0"/>
              <a:t>Some strategies focus on prevention through system-level changes, public education, and implementation of policies and programs based on the best available evidence. </a:t>
            </a:r>
          </a:p>
        </p:txBody>
      </p:sp>
      <p:pic>
        <p:nvPicPr>
          <p:cNvPr id="12" name="Picture 11" descr="ACEs icon">
            <a:extLst>
              <a:ext uri="{FF2B5EF4-FFF2-40B4-BE49-F238E27FC236}">
                <a16:creationId xmlns:a16="http://schemas.microsoft.com/office/drawing/2014/main" id="{290DEF2C-C663-4549-9863-B3FB81D0C6A8}"/>
              </a:ext>
            </a:extLst>
          </p:cNvPr>
          <p:cNvPicPr>
            <a:picLocks noChangeAspect="1"/>
          </p:cNvPicPr>
          <p:nvPr/>
        </p:nvPicPr>
        <p:blipFill>
          <a:blip r:embed="rId3"/>
          <a:stretch>
            <a:fillRect/>
          </a:stretch>
        </p:blipFill>
        <p:spPr>
          <a:xfrm>
            <a:off x="1009166" y="2747603"/>
            <a:ext cx="1699204" cy="1699204"/>
          </a:xfrm>
          <a:prstGeom prst="rect">
            <a:avLst/>
          </a:prstGeom>
        </p:spPr>
      </p:pic>
      <p:pic>
        <p:nvPicPr>
          <p:cNvPr id="13" name="Picture 12" descr="Overdose prevention icon">
            <a:extLst>
              <a:ext uri="{FF2B5EF4-FFF2-40B4-BE49-F238E27FC236}">
                <a16:creationId xmlns:a16="http://schemas.microsoft.com/office/drawing/2014/main" id="{69CEDB45-7091-7342-B952-3B7C57C3A2BC}"/>
              </a:ext>
            </a:extLst>
          </p:cNvPr>
          <p:cNvPicPr>
            <a:picLocks noChangeAspect="1"/>
          </p:cNvPicPr>
          <p:nvPr/>
        </p:nvPicPr>
        <p:blipFill>
          <a:blip r:embed="rId4"/>
          <a:stretch>
            <a:fillRect/>
          </a:stretch>
        </p:blipFill>
        <p:spPr>
          <a:xfrm>
            <a:off x="354386" y="4668041"/>
            <a:ext cx="1699204" cy="1699204"/>
          </a:xfrm>
          <a:prstGeom prst="rect">
            <a:avLst/>
          </a:prstGeom>
        </p:spPr>
      </p:pic>
      <p:pic>
        <p:nvPicPr>
          <p:cNvPr id="14" name="Picture 13" descr="Suicide prevention icon">
            <a:extLst>
              <a:ext uri="{FF2B5EF4-FFF2-40B4-BE49-F238E27FC236}">
                <a16:creationId xmlns:a16="http://schemas.microsoft.com/office/drawing/2014/main" id="{C571B06F-DDD0-C64E-8D6B-B899D3BD8301}"/>
              </a:ext>
            </a:extLst>
          </p:cNvPr>
          <p:cNvPicPr>
            <a:picLocks noChangeAspect="1"/>
          </p:cNvPicPr>
          <p:nvPr/>
        </p:nvPicPr>
        <p:blipFill>
          <a:blip r:embed="rId5"/>
          <a:stretch>
            <a:fillRect/>
          </a:stretch>
        </p:blipFill>
        <p:spPr>
          <a:xfrm>
            <a:off x="2630757" y="4173401"/>
            <a:ext cx="1699204" cy="1699204"/>
          </a:xfrm>
          <a:prstGeom prst="rect">
            <a:avLst/>
          </a:prstGeom>
        </p:spPr>
      </p:pic>
      <p:sp>
        <p:nvSpPr>
          <p:cNvPr id="11" name="Rectangle 10">
            <a:extLst>
              <a:ext uri="{FF2B5EF4-FFF2-40B4-BE49-F238E27FC236}">
                <a16:creationId xmlns:a16="http://schemas.microsoft.com/office/drawing/2014/main" id="{8775D83D-6079-A542-9186-8B64C969AA9A}"/>
              </a:ext>
            </a:extLst>
          </p:cNvPr>
          <p:cNvSpPr/>
          <p:nvPr/>
        </p:nvSpPr>
        <p:spPr>
          <a:xfrm>
            <a:off x="4671868" y="3429000"/>
            <a:ext cx="2835564" cy="923330"/>
          </a:xfrm>
          <a:prstGeom prst="rect">
            <a:avLst/>
          </a:prstGeom>
        </p:spPr>
        <p:txBody>
          <a:bodyPr wrap="square">
            <a:spAutoFit/>
          </a:bodyPr>
          <a:lstStyle/>
          <a:p>
            <a:pPr algn="ctr"/>
            <a:r>
              <a:rPr lang="en-US" b="1" dirty="0">
                <a:solidFill>
                  <a:srgbClr val="002C5F"/>
                </a:solidFill>
              </a:rPr>
              <a:t>Together, we can shrink the </a:t>
            </a:r>
            <a:br>
              <a:rPr lang="en-US" b="1" dirty="0">
                <a:solidFill>
                  <a:srgbClr val="002C5F"/>
                </a:solidFill>
              </a:rPr>
            </a:br>
            <a:r>
              <a:rPr lang="en-US" b="1" dirty="0">
                <a:solidFill>
                  <a:srgbClr val="002C5F"/>
                </a:solidFill>
              </a:rPr>
              <a:t>impact of these three </a:t>
            </a:r>
            <a:br>
              <a:rPr lang="en-US" b="1" dirty="0">
                <a:solidFill>
                  <a:srgbClr val="002C5F"/>
                </a:solidFill>
              </a:rPr>
            </a:br>
            <a:r>
              <a:rPr lang="en-US" b="1" dirty="0">
                <a:solidFill>
                  <a:srgbClr val="002C5F"/>
                </a:solidFill>
              </a:rPr>
              <a:t>interrelated issues.  </a:t>
            </a:r>
          </a:p>
        </p:txBody>
      </p:sp>
      <p:cxnSp>
        <p:nvCxnSpPr>
          <p:cNvPr id="7" name="Straight Connector 6">
            <a:extLst>
              <a:ext uri="{FF2B5EF4-FFF2-40B4-BE49-F238E27FC236}">
                <a16:creationId xmlns:a16="http://schemas.microsoft.com/office/drawing/2014/main" id="{F0446C7E-B6BA-A749-8CFC-E8DADA364081}"/>
              </a:ext>
              <a:ext uri="{C183D7F6-B498-43B3-948B-1728B52AA6E4}">
                <adec:decorative xmlns:adec="http://schemas.microsoft.com/office/drawing/2017/decorative" val="1"/>
              </a:ext>
            </a:extLst>
          </p:cNvPr>
          <p:cNvCxnSpPr>
            <a:cxnSpLocks/>
          </p:cNvCxnSpPr>
          <p:nvPr/>
        </p:nvCxnSpPr>
        <p:spPr>
          <a:xfrm>
            <a:off x="4957827" y="4570569"/>
            <a:ext cx="2263646" cy="0"/>
          </a:xfrm>
          <a:prstGeom prst="line">
            <a:avLst/>
          </a:prstGeom>
          <a:ln w="28575" cmpd="sng">
            <a:solidFill>
              <a:srgbClr val="002C5F"/>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5" descr="Three circles that are small in size to represent how together we can shrink the impacts of ACEs, overdose, and suicide. ">
            <a:extLst>
              <a:ext uri="{FF2B5EF4-FFF2-40B4-BE49-F238E27FC236}">
                <a16:creationId xmlns:a16="http://schemas.microsoft.com/office/drawing/2014/main" id="{80744361-CB30-1D4A-A927-9D0F7AFF54AE}"/>
              </a:ext>
            </a:extLst>
          </p:cNvPr>
          <p:cNvPicPr>
            <a:picLocks noChangeAspect="1"/>
          </p:cNvPicPr>
          <p:nvPr/>
        </p:nvPicPr>
        <p:blipFill>
          <a:blip r:embed="rId6"/>
          <a:stretch>
            <a:fillRect/>
          </a:stretch>
        </p:blipFill>
        <p:spPr>
          <a:xfrm rot="20694928">
            <a:off x="7855025" y="3270549"/>
            <a:ext cx="3059978" cy="2646468"/>
          </a:xfrm>
          <a:prstGeom prst="rect">
            <a:avLst/>
          </a:prstGeom>
        </p:spPr>
      </p:pic>
    </p:spTree>
    <p:extLst>
      <p:ext uri="{BB962C8B-B14F-4D97-AF65-F5344CB8AC3E}">
        <p14:creationId xmlns:p14="http://schemas.microsoft.com/office/powerpoint/2010/main" val="82003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5D6DC-7A89-9A45-ADDC-9FEA8AA88FAA}"/>
              </a:ext>
            </a:extLst>
          </p:cNvPr>
          <p:cNvSpPr>
            <a:spLocks noGrp="1"/>
          </p:cNvSpPr>
          <p:nvPr>
            <p:ph type="title"/>
          </p:nvPr>
        </p:nvSpPr>
        <p:spPr>
          <a:xfrm>
            <a:off x="831850" y="2950710"/>
            <a:ext cx="5002893" cy="2852737"/>
          </a:xfrm>
        </p:spPr>
        <p:txBody>
          <a:bodyPr>
            <a:normAutofit fontScale="90000"/>
          </a:bodyPr>
          <a:lstStyle/>
          <a:p>
            <a:r>
              <a:rPr lang="en-US" sz="4500" dirty="0">
                <a:solidFill>
                  <a:schemeClr val="bg1"/>
                </a:solidFill>
              </a:rPr>
              <a:t>ACEs, overdose, and suicide are </a:t>
            </a:r>
            <a:r>
              <a:rPr lang="en-US" sz="4500" dirty="0">
                <a:solidFill>
                  <a:srgbClr val="F0AB00"/>
                </a:solidFill>
              </a:rPr>
              <a:t>urgent</a:t>
            </a:r>
            <a:r>
              <a:rPr lang="en-US" sz="4500" dirty="0">
                <a:solidFill>
                  <a:schemeClr val="bg1"/>
                </a:solidFill>
              </a:rPr>
              <a:t> public health challenges.</a:t>
            </a:r>
          </a:p>
        </p:txBody>
      </p:sp>
      <p:pic>
        <p:nvPicPr>
          <p:cNvPr id="6" name="Picture 5" descr="ACEs, overdose, and suicide icons within three spotlights. ">
            <a:extLst>
              <a:ext uri="{FF2B5EF4-FFF2-40B4-BE49-F238E27FC236}">
                <a16:creationId xmlns:a16="http://schemas.microsoft.com/office/drawing/2014/main" id="{35E78311-17EF-0946-AACE-20CA8625424D}"/>
              </a:ext>
            </a:extLst>
          </p:cNvPr>
          <p:cNvPicPr>
            <a:picLocks noChangeAspect="1"/>
          </p:cNvPicPr>
          <p:nvPr/>
        </p:nvPicPr>
        <p:blipFill rotWithShape="1">
          <a:blip r:embed="rId2"/>
          <a:srcRect t="3112" r="947"/>
          <a:stretch/>
        </p:blipFill>
        <p:spPr>
          <a:xfrm>
            <a:off x="4003590" y="-14329"/>
            <a:ext cx="8188410" cy="6872329"/>
          </a:xfrm>
          <a:prstGeom prst="rect">
            <a:avLst/>
          </a:prstGeom>
        </p:spPr>
      </p:pic>
    </p:spTree>
    <p:extLst>
      <p:ext uri="{BB962C8B-B14F-4D97-AF65-F5344CB8AC3E}">
        <p14:creationId xmlns:p14="http://schemas.microsoft.com/office/powerpoint/2010/main" val="45987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lstStyle/>
          <a:p>
            <a:r>
              <a:rPr lang="en-US" dirty="0"/>
              <a:t>Using Collaborative Strategies</a:t>
            </a:r>
          </a:p>
        </p:txBody>
      </p:sp>
      <p:sp>
        <p:nvSpPr>
          <p:cNvPr id="7" name="Content Placeholder 2">
            <a:extLst>
              <a:ext uri="{FF2B5EF4-FFF2-40B4-BE49-F238E27FC236}">
                <a16:creationId xmlns:a16="http://schemas.microsoft.com/office/drawing/2014/main" id="{593BFA9A-28FE-4A45-8604-1D68F07CAB54}"/>
              </a:ext>
            </a:extLst>
          </p:cNvPr>
          <p:cNvSpPr>
            <a:spLocks noGrp="1"/>
          </p:cNvSpPr>
          <p:nvPr>
            <p:ph type="body" idx="1"/>
          </p:nvPr>
        </p:nvSpPr>
        <p:spPr>
          <a:xfrm>
            <a:off x="831850" y="1679946"/>
            <a:ext cx="10515600" cy="2175618"/>
          </a:xfrm>
        </p:spPr>
        <p:txBody>
          <a:bodyPr>
            <a:normAutofit/>
          </a:bodyPr>
          <a:lstStyle/>
          <a:p>
            <a:pPr marL="0" indent="0">
              <a:buNone/>
            </a:pPr>
            <a:r>
              <a:rPr lang="en-US" sz="2400" dirty="0"/>
              <a:t>Successful approaches often require collaboration with other sectors to address these complex and related challenges appropriately.</a:t>
            </a:r>
          </a:p>
          <a:p>
            <a:pPr marL="0" indent="0">
              <a:buNone/>
            </a:pPr>
            <a:r>
              <a:rPr lang="en-US" sz="2400" dirty="0"/>
              <a:t>Greater impact happens when there is alignment between policy, funding, and programs that addresses these three issues together, rather than some current efforts which focus on each issue individually.</a:t>
            </a:r>
          </a:p>
        </p:txBody>
      </p:sp>
      <p:sp>
        <p:nvSpPr>
          <p:cNvPr id="11" name="Rounded Rectangle 10">
            <a:extLst>
              <a:ext uri="{FF2B5EF4-FFF2-40B4-BE49-F238E27FC236}">
                <a16:creationId xmlns:a16="http://schemas.microsoft.com/office/drawing/2014/main" id="{1CC60FA1-D19D-BB49-935C-35398F46A1BB}"/>
              </a:ext>
              <a:ext uri="{C183D7F6-B498-43B3-948B-1728B52AA6E4}">
                <adec:decorative xmlns:adec="http://schemas.microsoft.com/office/drawing/2017/decorative" val="1"/>
              </a:ext>
            </a:extLst>
          </p:cNvPr>
          <p:cNvSpPr/>
          <p:nvPr/>
        </p:nvSpPr>
        <p:spPr>
          <a:xfrm>
            <a:off x="914400" y="4083783"/>
            <a:ext cx="10515600" cy="1982106"/>
          </a:xfrm>
          <a:prstGeom prst="roundRect">
            <a:avLst/>
          </a:prstGeom>
          <a:solidFill>
            <a:srgbClr val="054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lipboard Icon">
            <a:extLst>
              <a:ext uri="{FF2B5EF4-FFF2-40B4-BE49-F238E27FC236}">
                <a16:creationId xmlns:a16="http://schemas.microsoft.com/office/drawing/2014/main" id="{AC71A2AB-5095-8349-A891-3F1919D1B6F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68353" y="4099457"/>
            <a:ext cx="1895312" cy="1895312"/>
          </a:xfrm>
          <a:prstGeom prst="rect">
            <a:avLst/>
          </a:prstGeom>
        </p:spPr>
      </p:pic>
      <p:sp>
        <p:nvSpPr>
          <p:cNvPr id="8" name="Rectangle 7">
            <a:extLst>
              <a:ext uri="{FF2B5EF4-FFF2-40B4-BE49-F238E27FC236}">
                <a16:creationId xmlns:a16="http://schemas.microsoft.com/office/drawing/2014/main" id="{A1F45AE0-BA49-5147-969E-CA2F4027FA9D}"/>
              </a:ext>
            </a:extLst>
          </p:cNvPr>
          <p:cNvSpPr/>
          <p:nvPr/>
        </p:nvSpPr>
        <p:spPr>
          <a:xfrm>
            <a:off x="3748098" y="4474671"/>
            <a:ext cx="7143423" cy="1200329"/>
          </a:xfrm>
          <a:prstGeom prst="rect">
            <a:avLst/>
          </a:prstGeom>
        </p:spPr>
        <p:txBody>
          <a:bodyPr wrap="square">
            <a:spAutoFit/>
          </a:bodyPr>
          <a:lstStyle/>
          <a:p>
            <a:r>
              <a:rPr lang="en-US" b="1" dirty="0">
                <a:solidFill>
                  <a:schemeClr val="bg1"/>
                </a:solidFill>
              </a:rPr>
              <a:t>Example Strategy</a:t>
            </a:r>
          </a:p>
          <a:p>
            <a:r>
              <a:rPr lang="en-US" dirty="0">
                <a:solidFill>
                  <a:schemeClr val="bg1"/>
                </a:solidFill>
                <a:latin typeface="Calibri" panose="020F0502020204030204" pitchFamily="34" charset="0"/>
                <a:cs typeface="Calibri" panose="020F0502020204030204" pitchFamily="34" charset="0"/>
              </a:rPr>
              <a:t>By creating policies based on the understanding that childhood trauma is </a:t>
            </a:r>
            <a:br>
              <a:rPr lang="en-US" dirty="0">
                <a:solidFill>
                  <a:schemeClr val="bg1"/>
                </a:solidFill>
                <a:latin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cs typeface="Calibri" panose="020F0502020204030204" pitchFamily="34" charset="0"/>
              </a:rPr>
              <a:t>a risk factor for suicide and overdose, we can protect children today and prevent future risks. </a:t>
            </a:r>
          </a:p>
        </p:txBody>
      </p:sp>
    </p:spTree>
    <p:extLst>
      <p:ext uri="{BB962C8B-B14F-4D97-AF65-F5344CB8AC3E}">
        <p14:creationId xmlns:p14="http://schemas.microsoft.com/office/powerpoint/2010/main" val="4033124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fontScale="90000"/>
          </a:bodyPr>
          <a:lstStyle/>
          <a:p>
            <a:r>
              <a:rPr lang="en-US" dirty="0"/>
              <a:t>Addressing today’s crises </a:t>
            </a:r>
            <a:br>
              <a:rPr lang="en-US" dirty="0"/>
            </a:br>
            <a:r>
              <a:rPr lang="en-US" dirty="0"/>
              <a:t>and preventing tomorrow’s</a:t>
            </a:r>
          </a:p>
        </p:txBody>
      </p:sp>
      <p:sp>
        <p:nvSpPr>
          <p:cNvPr id="7" name="Content Placeholder 2">
            <a:extLst>
              <a:ext uri="{FF2B5EF4-FFF2-40B4-BE49-F238E27FC236}">
                <a16:creationId xmlns:a16="http://schemas.microsoft.com/office/drawing/2014/main" id="{A0ADD09D-4BB5-644B-98F5-B4D8E6DF18A5}"/>
              </a:ext>
            </a:extLst>
          </p:cNvPr>
          <p:cNvSpPr>
            <a:spLocks noGrp="1"/>
          </p:cNvSpPr>
          <p:nvPr>
            <p:ph type="body" idx="1"/>
          </p:nvPr>
        </p:nvSpPr>
        <p:spPr>
          <a:xfrm>
            <a:off x="831851" y="1679945"/>
            <a:ext cx="10719684" cy="1486629"/>
          </a:xfrm>
        </p:spPr>
        <p:txBody>
          <a:bodyPr>
            <a:normAutofit/>
          </a:bodyPr>
          <a:lstStyle/>
          <a:p>
            <a:pPr marL="0" indent="0">
              <a:buNone/>
            </a:pPr>
            <a:r>
              <a:rPr lang="en-US" sz="2400" dirty="0"/>
              <a:t>Some strategies focus on prevention through system-level changes, public education, and implementation of policies and programs based on the best available evidence. </a:t>
            </a:r>
          </a:p>
          <a:p>
            <a:pPr marL="0" indent="0">
              <a:buNone/>
            </a:pPr>
            <a:r>
              <a:rPr lang="en-US" sz="2000" b="1" dirty="0"/>
              <a:t>We need a coordinated approach to address the interrelated crises of exposure to ACEs, overdose, and suicide to: </a:t>
            </a:r>
            <a:endParaRPr lang="en-US" sz="2000" dirty="0"/>
          </a:p>
        </p:txBody>
      </p:sp>
      <p:pic>
        <p:nvPicPr>
          <p:cNvPr id="14" name="Picture 13" descr="An icon depicting a lightbulb within a brain to represent increased understanding.">
            <a:extLst>
              <a:ext uri="{FF2B5EF4-FFF2-40B4-BE49-F238E27FC236}">
                <a16:creationId xmlns:a16="http://schemas.microsoft.com/office/drawing/2014/main" id="{0782AFF0-6F2E-5B49-B286-10F85FF83623}"/>
              </a:ext>
            </a:extLst>
          </p:cNvPr>
          <p:cNvPicPr>
            <a:picLocks noChangeAspect="1"/>
          </p:cNvPicPr>
          <p:nvPr/>
        </p:nvPicPr>
        <p:blipFill>
          <a:blip r:embed="rId2"/>
          <a:stretch>
            <a:fillRect/>
          </a:stretch>
        </p:blipFill>
        <p:spPr>
          <a:xfrm>
            <a:off x="831850" y="3451326"/>
            <a:ext cx="1057491" cy="1057491"/>
          </a:xfrm>
          <a:prstGeom prst="rect">
            <a:avLst/>
          </a:prstGeom>
        </p:spPr>
      </p:pic>
      <p:sp>
        <p:nvSpPr>
          <p:cNvPr id="8" name="Content Placeholder 4">
            <a:extLst>
              <a:ext uri="{FF2B5EF4-FFF2-40B4-BE49-F238E27FC236}">
                <a16:creationId xmlns:a16="http://schemas.microsoft.com/office/drawing/2014/main" id="{60D81E06-D53E-184C-99B5-0A747D466B79}"/>
              </a:ext>
            </a:extLst>
          </p:cNvPr>
          <p:cNvSpPr txBox="1">
            <a:spLocks/>
          </p:cNvSpPr>
          <p:nvPr/>
        </p:nvSpPr>
        <p:spPr>
          <a:xfrm>
            <a:off x="1886287" y="3557834"/>
            <a:ext cx="2204970" cy="423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4A91"/>
                </a:solidFill>
                <a:latin typeface="Calibri" panose="020F0502020204030204" pitchFamily="34" charset="0"/>
                <a:cs typeface="Calibri" panose="020F0502020204030204" pitchFamily="34" charset="0"/>
              </a:rPr>
              <a:t>Increase understanding and coordination across these treatment and prevention fields.</a:t>
            </a:r>
          </a:p>
        </p:txBody>
      </p:sp>
      <p:pic>
        <p:nvPicPr>
          <p:cNvPr id="16" name="Picture 15" descr="An icon of a group of people representing engagement in communities. ">
            <a:extLst>
              <a:ext uri="{FF2B5EF4-FFF2-40B4-BE49-F238E27FC236}">
                <a16:creationId xmlns:a16="http://schemas.microsoft.com/office/drawing/2014/main" id="{5C326C74-1EB6-7441-96D2-AE48931E5642}"/>
              </a:ext>
            </a:extLst>
          </p:cNvPr>
          <p:cNvPicPr>
            <a:picLocks noChangeAspect="1"/>
          </p:cNvPicPr>
          <p:nvPr/>
        </p:nvPicPr>
        <p:blipFill>
          <a:blip r:embed="rId3"/>
          <a:stretch>
            <a:fillRect/>
          </a:stretch>
        </p:blipFill>
        <p:spPr>
          <a:xfrm>
            <a:off x="4711916" y="3451326"/>
            <a:ext cx="1057491" cy="1057491"/>
          </a:xfrm>
          <a:prstGeom prst="rect">
            <a:avLst/>
          </a:prstGeom>
        </p:spPr>
      </p:pic>
      <p:sp>
        <p:nvSpPr>
          <p:cNvPr id="9" name="Content Placeholder 4">
            <a:extLst>
              <a:ext uri="{FF2B5EF4-FFF2-40B4-BE49-F238E27FC236}">
                <a16:creationId xmlns:a16="http://schemas.microsoft.com/office/drawing/2014/main" id="{FA2552CE-2C84-1143-9E38-801C72DF0A08}"/>
              </a:ext>
            </a:extLst>
          </p:cNvPr>
          <p:cNvSpPr txBox="1">
            <a:spLocks/>
          </p:cNvSpPr>
          <p:nvPr/>
        </p:nvSpPr>
        <p:spPr>
          <a:xfrm>
            <a:off x="5675739" y="3535582"/>
            <a:ext cx="2154809" cy="423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4A91"/>
                </a:solidFill>
                <a:latin typeface="Calibri" panose="020F0502020204030204" pitchFamily="34" charset="0"/>
                <a:cs typeface="Calibri" panose="020F0502020204030204" pitchFamily="34" charset="0"/>
              </a:rPr>
              <a:t>Engage a broad movement of champions and change agents in communities.</a:t>
            </a:r>
          </a:p>
        </p:txBody>
      </p:sp>
      <p:pic>
        <p:nvPicPr>
          <p:cNvPr id="18" name="Picture 17" descr="An icon of a scale representing equity ">
            <a:extLst>
              <a:ext uri="{FF2B5EF4-FFF2-40B4-BE49-F238E27FC236}">
                <a16:creationId xmlns:a16="http://schemas.microsoft.com/office/drawing/2014/main" id="{35D7B3AA-3909-4149-9FD1-3C0D6B4CFF92}"/>
              </a:ext>
            </a:extLst>
          </p:cNvPr>
          <p:cNvPicPr>
            <a:picLocks noChangeAspect="1"/>
          </p:cNvPicPr>
          <p:nvPr/>
        </p:nvPicPr>
        <p:blipFill>
          <a:blip r:embed="rId4"/>
          <a:stretch>
            <a:fillRect/>
          </a:stretch>
        </p:blipFill>
        <p:spPr>
          <a:xfrm>
            <a:off x="8241347" y="3444061"/>
            <a:ext cx="1057492" cy="1057492"/>
          </a:xfrm>
          <a:prstGeom prst="rect">
            <a:avLst/>
          </a:prstGeom>
        </p:spPr>
      </p:pic>
      <p:sp>
        <p:nvSpPr>
          <p:cNvPr id="10" name="Content Placeholder 4">
            <a:extLst>
              <a:ext uri="{FF2B5EF4-FFF2-40B4-BE49-F238E27FC236}">
                <a16:creationId xmlns:a16="http://schemas.microsoft.com/office/drawing/2014/main" id="{AB6BA40A-3A3F-7543-9C3A-D8DE8D58066A}"/>
              </a:ext>
            </a:extLst>
          </p:cNvPr>
          <p:cNvSpPr txBox="1">
            <a:spLocks/>
          </p:cNvSpPr>
          <p:nvPr/>
        </p:nvSpPr>
        <p:spPr>
          <a:xfrm>
            <a:off x="9205341" y="3557834"/>
            <a:ext cx="2154809" cy="423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4A91"/>
                </a:solidFill>
                <a:latin typeface="Calibri" panose="020F0502020204030204" pitchFamily="34" charset="0"/>
                <a:cs typeface="Calibri" panose="020F0502020204030204" pitchFamily="34" charset="0"/>
              </a:rPr>
              <a:t>Ensure equity in policies, programs, and services while reducing disparities.</a:t>
            </a:r>
          </a:p>
        </p:txBody>
      </p:sp>
      <p:pic>
        <p:nvPicPr>
          <p:cNvPr id="20" name="Picture 19" descr="An icon of a pie chart within a magnifying glass, representing research and evaluation. ">
            <a:extLst>
              <a:ext uri="{FF2B5EF4-FFF2-40B4-BE49-F238E27FC236}">
                <a16:creationId xmlns:a16="http://schemas.microsoft.com/office/drawing/2014/main" id="{7AE2CC11-DB06-8D4B-95CE-A53A6E5F62CE}"/>
              </a:ext>
            </a:extLst>
          </p:cNvPr>
          <p:cNvPicPr>
            <a:picLocks noChangeAspect="1"/>
          </p:cNvPicPr>
          <p:nvPr/>
        </p:nvPicPr>
        <p:blipFill>
          <a:blip r:embed="rId5"/>
          <a:stretch>
            <a:fillRect/>
          </a:stretch>
        </p:blipFill>
        <p:spPr>
          <a:xfrm>
            <a:off x="1275491" y="5178055"/>
            <a:ext cx="1057492" cy="1057492"/>
          </a:xfrm>
          <a:prstGeom prst="rect">
            <a:avLst/>
          </a:prstGeom>
        </p:spPr>
      </p:pic>
      <p:sp>
        <p:nvSpPr>
          <p:cNvPr id="11" name="Content Placeholder 4">
            <a:extLst>
              <a:ext uri="{FF2B5EF4-FFF2-40B4-BE49-F238E27FC236}">
                <a16:creationId xmlns:a16="http://schemas.microsoft.com/office/drawing/2014/main" id="{F1C09DF9-70CC-3C49-A3F6-00806168FEDE}"/>
              </a:ext>
            </a:extLst>
          </p:cNvPr>
          <p:cNvSpPr txBox="1">
            <a:spLocks/>
          </p:cNvSpPr>
          <p:nvPr/>
        </p:nvSpPr>
        <p:spPr>
          <a:xfrm>
            <a:off x="2442905" y="5359419"/>
            <a:ext cx="4190590" cy="423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4A91"/>
                </a:solidFill>
                <a:latin typeface="Calibri" panose="020F0502020204030204" pitchFamily="34" charset="0"/>
                <a:cs typeface="Calibri" panose="020F0502020204030204" pitchFamily="34" charset="0"/>
              </a:rPr>
              <a:t>Invest in research and evaluation to better understand what works when combating these challenges, why those approaches work, and for whom they work. </a:t>
            </a:r>
          </a:p>
        </p:txBody>
      </p:sp>
      <p:pic>
        <p:nvPicPr>
          <p:cNvPr id="22" name="Picture 21" descr="An icon of a document representing strategy and treatment plans.">
            <a:extLst>
              <a:ext uri="{FF2B5EF4-FFF2-40B4-BE49-F238E27FC236}">
                <a16:creationId xmlns:a16="http://schemas.microsoft.com/office/drawing/2014/main" id="{D1685C52-9EB5-C945-8FCA-82E2B6C05175}"/>
              </a:ext>
            </a:extLst>
          </p:cNvPr>
          <p:cNvPicPr>
            <a:picLocks noChangeAspect="1"/>
          </p:cNvPicPr>
          <p:nvPr/>
        </p:nvPicPr>
        <p:blipFill>
          <a:blip r:embed="rId6"/>
          <a:stretch>
            <a:fillRect/>
          </a:stretch>
        </p:blipFill>
        <p:spPr>
          <a:xfrm>
            <a:off x="6722301" y="5178056"/>
            <a:ext cx="1057491" cy="1057491"/>
          </a:xfrm>
          <a:prstGeom prst="rect">
            <a:avLst/>
          </a:prstGeom>
        </p:spPr>
      </p:pic>
      <p:sp>
        <p:nvSpPr>
          <p:cNvPr id="12" name="Content Placeholder 4">
            <a:extLst>
              <a:ext uri="{FF2B5EF4-FFF2-40B4-BE49-F238E27FC236}">
                <a16:creationId xmlns:a16="http://schemas.microsoft.com/office/drawing/2014/main" id="{18994E9B-C1CA-C646-974F-EC3600EC1234}"/>
              </a:ext>
            </a:extLst>
          </p:cNvPr>
          <p:cNvSpPr txBox="1">
            <a:spLocks/>
          </p:cNvSpPr>
          <p:nvPr/>
        </p:nvSpPr>
        <p:spPr>
          <a:xfrm>
            <a:off x="7653801" y="5359419"/>
            <a:ext cx="3342147" cy="423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4A91"/>
                </a:solidFill>
                <a:latin typeface="Calibri" panose="020F0502020204030204" pitchFamily="34" charset="0"/>
                <a:cs typeface="Calibri" panose="020F0502020204030204" pitchFamily="34" charset="0"/>
              </a:rPr>
              <a:t>Implement successful treatment and prevention strategies and adapt them for specific cultural contexts.</a:t>
            </a:r>
          </a:p>
        </p:txBody>
      </p:sp>
    </p:spTree>
    <p:extLst>
      <p:ext uri="{BB962C8B-B14F-4D97-AF65-F5344CB8AC3E}">
        <p14:creationId xmlns:p14="http://schemas.microsoft.com/office/powerpoint/2010/main" val="1636539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lstStyle/>
          <a:p>
            <a:r>
              <a:rPr lang="en-US" dirty="0"/>
              <a:t>What Now?</a:t>
            </a:r>
          </a:p>
        </p:txBody>
      </p:sp>
      <p:sp>
        <p:nvSpPr>
          <p:cNvPr id="8" name="Content Placeholder 2">
            <a:extLst>
              <a:ext uri="{FF2B5EF4-FFF2-40B4-BE49-F238E27FC236}">
                <a16:creationId xmlns:a16="http://schemas.microsoft.com/office/drawing/2014/main" id="{FAE0266D-ECC2-8D4D-A3E1-48C3496C167F}"/>
              </a:ext>
            </a:extLst>
          </p:cNvPr>
          <p:cNvSpPr>
            <a:spLocks noGrp="1"/>
          </p:cNvSpPr>
          <p:nvPr>
            <p:ph type="body" idx="1"/>
          </p:nvPr>
        </p:nvSpPr>
        <p:spPr>
          <a:xfrm>
            <a:off x="831850" y="1679945"/>
            <a:ext cx="10515600" cy="2115432"/>
          </a:xfrm>
        </p:spPr>
        <p:txBody>
          <a:bodyPr>
            <a:normAutofit/>
          </a:bodyPr>
          <a:lstStyle/>
          <a:p>
            <a:pPr marL="0" indent="0">
              <a:buNone/>
            </a:pPr>
            <a:r>
              <a:rPr lang="en-US" sz="2400" dirty="0"/>
              <a:t>You have the power to make a difference.</a:t>
            </a:r>
          </a:p>
          <a:p>
            <a:r>
              <a:rPr lang="en-US" sz="2400" b="1" dirty="0"/>
              <a:t>Find the Words: </a:t>
            </a:r>
            <a:r>
              <a:rPr lang="en-US" sz="2400" dirty="0"/>
              <a:t>To Educate others about the intersection of these urgent </a:t>
            </a:r>
            <a:br>
              <a:rPr lang="en-US" sz="2400" dirty="0"/>
            </a:br>
            <a:r>
              <a:rPr lang="en-US" sz="2400" dirty="0"/>
              <a:t>public health issues. </a:t>
            </a:r>
          </a:p>
          <a:p>
            <a:r>
              <a:rPr lang="en-US" sz="2400" b="1" dirty="0"/>
              <a:t>Spread the Word: </a:t>
            </a:r>
            <a:r>
              <a:rPr lang="en-US" sz="2400" dirty="0"/>
              <a:t>To Generate awareness of these interrelated public </a:t>
            </a:r>
            <a:br>
              <a:rPr lang="en-US" sz="2400" dirty="0"/>
            </a:br>
            <a:r>
              <a:rPr lang="en-US" sz="2400" dirty="0"/>
              <a:t>health issues. </a:t>
            </a:r>
          </a:p>
          <a:p>
            <a:endParaRPr lang="en-US" dirty="0"/>
          </a:p>
        </p:txBody>
      </p:sp>
      <p:sp>
        <p:nvSpPr>
          <p:cNvPr id="10" name="Rectangle 9">
            <a:extLst>
              <a:ext uri="{FF2B5EF4-FFF2-40B4-BE49-F238E27FC236}">
                <a16:creationId xmlns:a16="http://schemas.microsoft.com/office/drawing/2014/main" id="{6A33D8F9-CA3F-5646-9138-9DE4AFF7A581}"/>
              </a:ext>
            </a:extLst>
          </p:cNvPr>
          <p:cNvSpPr/>
          <p:nvPr/>
        </p:nvSpPr>
        <p:spPr>
          <a:xfrm>
            <a:off x="2712085" y="3917297"/>
            <a:ext cx="6767830" cy="461665"/>
          </a:xfrm>
          <a:prstGeom prst="rect">
            <a:avLst/>
          </a:prstGeom>
        </p:spPr>
        <p:txBody>
          <a:bodyPr wrap="square">
            <a:spAutoFit/>
          </a:bodyPr>
          <a:lstStyle/>
          <a:p>
            <a:pPr algn="ctr"/>
            <a:r>
              <a:rPr lang="en-US" sz="2400" b="1" dirty="0">
                <a:solidFill>
                  <a:srgbClr val="002C5F"/>
                </a:solidFill>
              </a:rPr>
              <a:t>Visit </a:t>
            </a:r>
            <a:r>
              <a:rPr lang="en-US" sz="2400" u="sng" dirty="0">
                <a:hlinkClick r:id="rId2"/>
              </a:rPr>
              <a:t>UrgentRelatedPreventable.org</a:t>
            </a:r>
            <a:r>
              <a:rPr lang="en-US" sz="2400" dirty="0"/>
              <a:t> </a:t>
            </a:r>
            <a:r>
              <a:rPr lang="en-US" sz="2400" b="1" dirty="0">
                <a:solidFill>
                  <a:srgbClr val="002C5F"/>
                </a:solidFill>
              </a:rPr>
              <a:t>to learn more</a:t>
            </a:r>
          </a:p>
        </p:txBody>
      </p:sp>
      <p:grpSp>
        <p:nvGrpSpPr>
          <p:cNvPr id="7" name="Group 6" descr="The American Public Health Association logo next to the Centers for Disease Control and Prevention logo.">
            <a:extLst>
              <a:ext uri="{FF2B5EF4-FFF2-40B4-BE49-F238E27FC236}">
                <a16:creationId xmlns:a16="http://schemas.microsoft.com/office/drawing/2014/main" id="{AFE1E965-4668-B344-BE28-C53AE8609486}"/>
              </a:ext>
            </a:extLst>
          </p:cNvPr>
          <p:cNvGrpSpPr/>
          <p:nvPr/>
        </p:nvGrpSpPr>
        <p:grpSpPr>
          <a:xfrm>
            <a:off x="4634230" y="5921005"/>
            <a:ext cx="2886710" cy="708121"/>
            <a:chOff x="4634230" y="5178055"/>
            <a:chExt cx="2886710" cy="708121"/>
          </a:xfrm>
        </p:grpSpPr>
        <p:pic>
          <p:nvPicPr>
            <p:cNvPr id="3" name="Picture 2" descr="The American Public Health Association logo next to the Centers for Disease Control and Prevention logo. ">
              <a:extLst>
                <a:ext uri="{FF2B5EF4-FFF2-40B4-BE49-F238E27FC236}">
                  <a16:creationId xmlns:a16="http://schemas.microsoft.com/office/drawing/2014/main" id="{C28E5CB0-83A3-8341-B919-1C0876987C89}"/>
                </a:ext>
              </a:extLst>
            </p:cNvPr>
            <p:cNvPicPr>
              <a:picLocks noChangeAspect="1"/>
            </p:cNvPicPr>
            <p:nvPr/>
          </p:nvPicPr>
          <p:blipFill>
            <a:blip r:embed="rId3"/>
            <a:stretch>
              <a:fillRect/>
            </a:stretch>
          </p:blipFill>
          <p:spPr>
            <a:xfrm>
              <a:off x="4634230" y="5210328"/>
              <a:ext cx="1652270" cy="666462"/>
            </a:xfrm>
            <a:prstGeom prst="rect">
              <a:avLst/>
            </a:prstGeom>
          </p:spPr>
        </p:pic>
        <p:pic>
          <p:nvPicPr>
            <p:cNvPr id="6" name="Picture 5">
              <a:extLst>
                <a:ext uri="{FF2B5EF4-FFF2-40B4-BE49-F238E27FC236}">
                  <a16:creationId xmlns:a16="http://schemas.microsoft.com/office/drawing/2014/main" id="{BBC0BECE-D513-E644-A6F5-C24D64998E11}"/>
                </a:ext>
              </a:extLst>
            </p:cNvPr>
            <p:cNvPicPr>
              <a:picLocks noChangeAspect="1"/>
            </p:cNvPicPr>
            <p:nvPr/>
          </p:nvPicPr>
          <p:blipFill>
            <a:blip r:embed="rId4"/>
            <a:stretch>
              <a:fillRect/>
            </a:stretch>
          </p:blipFill>
          <p:spPr>
            <a:xfrm>
              <a:off x="6561712" y="5178055"/>
              <a:ext cx="959228" cy="708121"/>
            </a:xfrm>
            <a:prstGeom prst="rect">
              <a:avLst/>
            </a:prstGeom>
          </p:spPr>
        </p:pic>
      </p:grpSp>
    </p:spTree>
    <p:extLst>
      <p:ext uri="{BB962C8B-B14F-4D97-AF65-F5344CB8AC3E}">
        <p14:creationId xmlns:p14="http://schemas.microsoft.com/office/powerpoint/2010/main" val="206773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lstStyle/>
          <a:p>
            <a:pPr algn="ctr"/>
            <a:r>
              <a:rPr lang="en-US" dirty="0"/>
              <a:t>Understanding ACEs</a:t>
            </a:r>
          </a:p>
        </p:txBody>
      </p:sp>
      <p:pic>
        <p:nvPicPr>
          <p:cNvPr id="3" name="Picture 2" descr="An icon representing Adverse Childhood Experiences">
            <a:extLst>
              <a:ext uri="{FF2B5EF4-FFF2-40B4-BE49-F238E27FC236}">
                <a16:creationId xmlns:a16="http://schemas.microsoft.com/office/drawing/2014/main" id="{033DBE15-B3A7-C04C-8A23-BB5F08050FBB}"/>
              </a:ext>
            </a:extLst>
          </p:cNvPr>
          <p:cNvPicPr>
            <a:picLocks noChangeAspect="1"/>
          </p:cNvPicPr>
          <p:nvPr/>
        </p:nvPicPr>
        <p:blipFill>
          <a:blip r:embed="rId2"/>
          <a:stretch>
            <a:fillRect/>
          </a:stretch>
        </p:blipFill>
        <p:spPr>
          <a:xfrm>
            <a:off x="1164772" y="1678594"/>
            <a:ext cx="4245429" cy="4245429"/>
          </a:xfrm>
          <a:prstGeom prst="rect">
            <a:avLst/>
          </a:prstGeom>
        </p:spPr>
      </p:pic>
      <p:sp>
        <p:nvSpPr>
          <p:cNvPr id="5" name="Content Placeholder 4">
            <a:extLst>
              <a:ext uri="{FF2B5EF4-FFF2-40B4-BE49-F238E27FC236}">
                <a16:creationId xmlns:a16="http://schemas.microsoft.com/office/drawing/2014/main" id="{3439C1B2-3D44-BF40-8B1E-F0083B90F079}"/>
              </a:ext>
            </a:extLst>
          </p:cNvPr>
          <p:cNvSpPr>
            <a:spLocks noGrp="1"/>
          </p:cNvSpPr>
          <p:nvPr>
            <p:ph type="body" idx="1"/>
          </p:nvPr>
        </p:nvSpPr>
        <p:spPr>
          <a:xfrm>
            <a:off x="5812971" y="2351314"/>
            <a:ext cx="5050972" cy="3572709"/>
          </a:xfrm>
        </p:spPr>
        <p:txBody>
          <a:bodyPr>
            <a:normAutofit/>
          </a:bodyPr>
          <a:lstStyle/>
          <a:p>
            <a:r>
              <a:rPr lang="en-US" sz="2400" dirty="0"/>
              <a:t>Adverse Childhood Experiences (ACEs) are potentially traumatic events that occur in childhood. </a:t>
            </a:r>
          </a:p>
          <a:p>
            <a:r>
              <a:rPr lang="en-US" sz="2400" dirty="0"/>
              <a:t>ACEs can include experiencing violence, abuse, or neglect, witnessing violence in the home or community, or having a family member attempt or die by suicide.</a:t>
            </a:r>
          </a:p>
        </p:txBody>
      </p:sp>
    </p:spTree>
    <p:extLst>
      <p:ext uri="{BB962C8B-B14F-4D97-AF65-F5344CB8AC3E}">
        <p14:creationId xmlns:p14="http://schemas.microsoft.com/office/powerpoint/2010/main" val="203138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pPr algn="ctr"/>
            <a:r>
              <a:rPr lang="en-US" dirty="0"/>
              <a:t>The Statistics of ACEs</a:t>
            </a:r>
          </a:p>
        </p:txBody>
      </p:sp>
      <p:pic>
        <p:nvPicPr>
          <p:cNvPr id="10" name="Picture 9" descr="A pie chart with 61% shaded to represent the 61% of adults who have experienced at least one ACE. ">
            <a:extLst>
              <a:ext uri="{FF2B5EF4-FFF2-40B4-BE49-F238E27FC236}">
                <a16:creationId xmlns:a16="http://schemas.microsoft.com/office/drawing/2014/main" id="{191E9B82-20BB-5C41-B0AD-3A565F1908BC}"/>
              </a:ext>
            </a:extLst>
          </p:cNvPr>
          <p:cNvPicPr>
            <a:picLocks noChangeAspect="1"/>
          </p:cNvPicPr>
          <p:nvPr/>
        </p:nvPicPr>
        <p:blipFill>
          <a:blip r:embed="rId3"/>
          <a:stretch>
            <a:fillRect/>
          </a:stretch>
        </p:blipFill>
        <p:spPr>
          <a:xfrm>
            <a:off x="1408949" y="2179122"/>
            <a:ext cx="2116690" cy="2116690"/>
          </a:xfrm>
          <a:prstGeom prst="rect">
            <a:avLst/>
          </a:prstGeom>
        </p:spPr>
      </p:pic>
      <p:sp>
        <p:nvSpPr>
          <p:cNvPr id="8" name="Content Placeholder 4">
            <a:extLst>
              <a:ext uri="{FF2B5EF4-FFF2-40B4-BE49-F238E27FC236}">
                <a16:creationId xmlns:a16="http://schemas.microsoft.com/office/drawing/2014/main" id="{ECBF2679-8398-4B48-B1F3-961777F330E4}"/>
              </a:ext>
            </a:extLst>
          </p:cNvPr>
          <p:cNvSpPr txBox="1">
            <a:spLocks/>
          </p:cNvSpPr>
          <p:nvPr/>
        </p:nvSpPr>
        <p:spPr>
          <a:xfrm>
            <a:off x="1072979" y="4676173"/>
            <a:ext cx="2722844" cy="2272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61% of adults </a:t>
            </a:r>
            <a:br>
              <a:rPr lang="en-US" sz="2000" dirty="0">
                <a:solidFill>
                  <a:srgbClr val="002C5F"/>
                </a:solidFill>
                <a:latin typeface="Calibri" panose="020F0502020204030204" pitchFamily="34" charset="0"/>
                <a:cs typeface="Calibri" panose="020F0502020204030204" pitchFamily="34" charset="0"/>
              </a:rPr>
            </a:br>
            <a:r>
              <a:rPr lang="en-US" sz="2000" dirty="0">
                <a:solidFill>
                  <a:srgbClr val="002C5F"/>
                </a:solidFill>
                <a:latin typeface="Calibri" panose="020F0502020204030204" pitchFamily="34" charset="0"/>
                <a:cs typeface="Calibri" panose="020F0502020204030204" pitchFamily="34" charset="0"/>
              </a:rPr>
              <a:t>have experienced </a:t>
            </a:r>
            <a:br>
              <a:rPr lang="en-US" sz="2000" dirty="0">
                <a:solidFill>
                  <a:srgbClr val="002C5F"/>
                </a:solidFill>
                <a:latin typeface="Calibri" panose="020F0502020204030204" pitchFamily="34" charset="0"/>
                <a:cs typeface="Calibri" panose="020F0502020204030204" pitchFamily="34" charset="0"/>
              </a:rPr>
            </a:br>
            <a:r>
              <a:rPr lang="en-US" sz="2000" dirty="0">
                <a:solidFill>
                  <a:srgbClr val="002C5F"/>
                </a:solidFill>
                <a:latin typeface="Calibri" panose="020F0502020204030204" pitchFamily="34" charset="0"/>
                <a:cs typeface="Calibri" panose="020F0502020204030204" pitchFamily="34" charset="0"/>
              </a:rPr>
              <a:t>at least one ACE. </a:t>
            </a:r>
            <a:endParaRPr lang="en-US" sz="2000" b="1" dirty="0"/>
          </a:p>
        </p:txBody>
      </p:sp>
      <p:cxnSp>
        <p:nvCxnSpPr>
          <p:cNvPr id="15" name="Straight Connector 14">
            <a:extLst>
              <a:ext uri="{FF2B5EF4-FFF2-40B4-BE49-F238E27FC236}">
                <a16:creationId xmlns:a16="http://schemas.microsoft.com/office/drawing/2014/main" id="{4DA74C80-6AD7-884A-ADE5-E4153AFA6990}"/>
              </a:ext>
              <a:ext uri="{C183D7F6-B498-43B3-948B-1728B52AA6E4}">
                <adec:decorative xmlns:adec="http://schemas.microsoft.com/office/drawing/2017/decorative" val="1"/>
              </a:ext>
            </a:extLst>
          </p:cNvPr>
          <p:cNvCxnSpPr>
            <a:cxnSpLocks/>
          </p:cNvCxnSpPr>
          <p:nvPr/>
        </p:nvCxnSpPr>
        <p:spPr>
          <a:xfrm>
            <a:off x="4093535" y="1820612"/>
            <a:ext cx="0" cy="4399435"/>
          </a:xfrm>
          <a:prstGeom prst="line">
            <a:avLst/>
          </a:prstGeom>
          <a:ln w="38100">
            <a:solidFill>
              <a:srgbClr val="54BDB5"/>
            </a:solidFill>
          </a:ln>
        </p:spPr>
        <p:style>
          <a:lnRef idx="1">
            <a:schemeClr val="accent1"/>
          </a:lnRef>
          <a:fillRef idx="0">
            <a:schemeClr val="accent1"/>
          </a:fillRef>
          <a:effectRef idx="0">
            <a:schemeClr val="accent1"/>
          </a:effectRef>
          <a:fontRef idx="minor">
            <a:schemeClr val="tx1"/>
          </a:fontRef>
        </p:style>
      </p:cxnSp>
      <p:pic>
        <p:nvPicPr>
          <p:cNvPr id="11" name="Picture 10" descr="6 squares with 1 shaded to show the 1 in 6 adults that have experienced four or more types of ACEs. ">
            <a:extLst>
              <a:ext uri="{FF2B5EF4-FFF2-40B4-BE49-F238E27FC236}">
                <a16:creationId xmlns:a16="http://schemas.microsoft.com/office/drawing/2014/main" id="{FA59B968-F72D-BA49-8542-9668B6CBF24F}"/>
              </a:ext>
            </a:extLst>
          </p:cNvPr>
          <p:cNvPicPr>
            <a:picLocks noChangeAspect="1"/>
          </p:cNvPicPr>
          <p:nvPr/>
        </p:nvPicPr>
        <p:blipFill>
          <a:blip r:embed="rId4"/>
          <a:srcRect/>
          <a:stretch/>
        </p:blipFill>
        <p:spPr>
          <a:xfrm>
            <a:off x="4621360" y="2211021"/>
            <a:ext cx="2948198" cy="1965464"/>
          </a:xfrm>
          <a:prstGeom prst="rect">
            <a:avLst/>
          </a:prstGeom>
        </p:spPr>
      </p:pic>
      <p:sp>
        <p:nvSpPr>
          <p:cNvPr id="6" name="Content Placeholder 4">
            <a:extLst>
              <a:ext uri="{FF2B5EF4-FFF2-40B4-BE49-F238E27FC236}">
                <a16:creationId xmlns:a16="http://schemas.microsoft.com/office/drawing/2014/main" id="{6254CD0D-1816-0B4D-9CE4-35AE9986DD7C}"/>
              </a:ext>
            </a:extLst>
          </p:cNvPr>
          <p:cNvSpPr txBox="1">
            <a:spLocks/>
          </p:cNvSpPr>
          <p:nvPr/>
        </p:nvSpPr>
        <p:spPr>
          <a:xfrm>
            <a:off x="4515030" y="4698696"/>
            <a:ext cx="3161940" cy="2272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1 in 6 adults have experienced four or more types of ACEs.</a:t>
            </a:r>
            <a:br>
              <a:rPr lang="en-US" sz="2000" dirty="0">
                <a:solidFill>
                  <a:srgbClr val="002C5F"/>
                </a:solidFill>
                <a:latin typeface="Calibri" panose="020F0502020204030204" pitchFamily="34" charset="0"/>
                <a:cs typeface="Calibri" panose="020F0502020204030204" pitchFamily="34" charset="0"/>
              </a:rPr>
            </a:br>
            <a:endParaRPr lang="en-US" sz="2000" dirty="0">
              <a:solidFill>
                <a:srgbClr val="002C5F"/>
              </a:solidFill>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D983E3A6-510F-6344-99F1-6ED20E29B1AF}"/>
              </a:ext>
              <a:ext uri="{C183D7F6-B498-43B3-948B-1728B52AA6E4}">
                <adec:decorative xmlns:adec="http://schemas.microsoft.com/office/drawing/2017/decorative" val="1"/>
              </a:ext>
            </a:extLst>
          </p:cNvPr>
          <p:cNvCxnSpPr>
            <a:cxnSpLocks/>
          </p:cNvCxnSpPr>
          <p:nvPr/>
        </p:nvCxnSpPr>
        <p:spPr>
          <a:xfrm>
            <a:off x="8063024" y="1902747"/>
            <a:ext cx="0" cy="4399435"/>
          </a:xfrm>
          <a:prstGeom prst="line">
            <a:avLst/>
          </a:prstGeom>
          <a:ln w="38100">
            <a:solidFill>
              <a:srgbClr val="54BDB5"/>
            </a:solidFill>
          </a:ln>
        </p:spPr>
        <p:style>
          <a:lnRef idx="1">
            <a:schemeClr val="accent1"/>
          </a:lnRef>
          <a:fillRef idx="0">
            <a:schemeClr val="accent1"/>
          </a:fillRef>
          <a:effectRef idx="0">
            <a:schemeClr val="accent1"/>
          </a:effectRef>
          <a:fontRef idx="minor">
            <a:schemeClr val="tx1"/>
          </a:fontRef>
        </p:style>
      </p:cxnSp>
      <p:pic>
        <p:nvPicPr>
          <p:cNvPr id="12" name="Picture 11" descr="A circle with 10 quadrants. 5 of which are shaded in to represent the 5 of the top 10 leading causes of death being associated with ACEs. ">
            <a:extLst>
              <a:ext uri="{FF2B5EF4-FFF2-40B4-BE49-F238E27FC236}">
                <a16:creationId xmlns:a16="http://schemas.microsoft.com/office/drawing/2014/main" id="{FC0C7712-8986-B942-BEAC-886019E96C53}"/>
              </a:ext>
            </a:extLst>
          </p:cNvPr>
          <p:cNvPicPr>
            <a:picLocks noChangeAspect="1"/>
          </p:cNvPicPr>
          <p:nvPr/>
        </p:nvPicPr>
        <p:blipFill>
          <a:blip r:embed="rId5"/>
          <a:srcRect/>
          <a:stretch/>
        </p:blipFill>
        <p:spPr>
          <a:xfrm>
            <a:off x="8904828" y="2179122"/>
            <a:ext cx="2116690" cy="2116690"/>
          </a:xfrm>
          <a:prstGeom prst="rect">
            <a:avLst/>
          </a:prstGeom>
        </p:spPr>
      </p:pic>
      <p:sp>
        <p:nvSpPr>
          <p:cNvPr id="7" name="Content Placeholder 4">
            <a:extLst>
              <a:ext uri="{FF2B5EF4-FFF2-40B4-BE49-F238E27FC236}">
                <a16:creationId xmlns:a16="http://schemas.microsoft.com/office/drawing/2014/main" id="{1A3B0F02-F01E-B847-B48B-5F3FDE0E2355}"/>
              </a:ext>
            </a:extLst>
          </p:cNvPr>
          <p:cNvSpPr txBox="1">
            <a:spLocks/>
          </p:cNvSpPr>
          <p:nvPr/>
        </p:nvSpPr>
        <p:spPr>
          <a:xfrm>
            <a:off x="8396177" y="4698696"/>
            <a:ext cx="3161940" cy="2272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At least 5 of the top 10 leading causes of death are associated with ACEs.</a:t>
            </a:r>
          </a:p>
        </p:txBody>
      </p:sp>
    </p:spTree>
    <p:extLst>
      <p:ext uri="{BB962C8B-B14F-4D97-AF65-F5344CB8AC3E}">
        <p14:creationId xmlns:p14="http://schemas.microsoft.com/office/powerpoint/2010/main" val="108416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r>
              <a:rPr lang="en-US" dirty="0"/>
              <a:t>ACEs Impacts</a:t>
            </a:r>
          </a:p>
        </p:txBody>
      </p:sp>
      <p:sp>
        <p:nvSpPr>
          <p:cNvPr id="5" name="Content Placeholder 4">
            <a:extLst>
              <a:ext uri="{FF2B5EF4-FFF2-40B4-BE49-F238E27FC236}">
                <a16:creationId xmlns:a16="http://schemas.microsoft.com/office/drawing/2014/main" id="{3439C1B2-3D44-BF40-8B1E-F0083B90F079}"/>
              </a:ext>
            </a:extLst>
          </p:cNvPr>
          <p:cNvSpPr>
            <a:spLocks noGrp="1"/>
          </p:cNvSpPr>
          <p:nvPr>
            <p:ph type="body" idx="1"/>
          </p:nvPr>
        </p:nvSpPr>
        <p:spPr>
          <a:xfrm>
            <a:off x="831850" y="1679945"/>
            <a:ext cx="10515600" cy="499729"/>
          </a:xfrm>
        </p:spPr>
        <p:txBody>
          <a:bodyPr>
            <a:normAutofit/>
          </a:bodyPr>
          <a:lstStyle/>
          <a:p>
            <a:pPr marL="0" indent="0" algn="ctr">
              <a:buNone/>
            </a:pPr>
            <a:r>
              <a:rPr lang="en-US" sz="2400" b="1" dirty="0"/>
              <a:t>ACEs can negatively impact development.</a:t>
            </a:r>
          </a:p>
          <a:p>
            <a:pPr marL="0" indent="0">
              <a:buNone/>
            </a:pPr>
            <a:endParaRPr lang="en-US" b="1" dirty="0"/>
          </a:p>
        </p:txBody>
      </p:sp>
      <p:pic>
        <p:nvPicPr>
          <p:cNvPr id="3" name="Picture 2" descr="An icon of a heart with an EKG line behind it, to represent how ACEs can negatively impact physical development. ">
            <a:extLst>
              <a:ext uri="{FF2B5EF4-FFF2-40B4-BE49-F238E27FC236}">
                <a16:creationId xmlns:a16="http://schemas.microsoft.com/office/drawing/2014/main" id="{5F7C0527-4CA0-FF4B-A021-13CA478756BC}"/>
              </a:ext>
            </a:extLst>
          </p:cNvPr>
          <p:cNvPicPr>
            <a:picLocks noChangeAspect="1"/>
          </p:cNvPicPr>
          <p:nvPr/>
        </p:nvPicPr>
        <p:blipFill>
          <a:blip r:embed="rId3"/>
          <a:stretch>
            <a:fillRect/>
          </a:stretch>
        </p:blipFill>
        <p:spPr>
          <a:xfrm>
            <a:off x="1611009" y="2227522"/>
            <a:ext cx="2129833" cy="2129833"/>
          </a:xfrm>
          <a:prstGeom prst="rect">
            <a:avLst/>
          </a:prstGeom>
        </p:spPr>
      </p:pic>
      <p:sp>
        <p:nvSpPr>
          <p:cNvPr id="7" name="Content Placeholder 4">
            <a:extLst>
              <a:ext uri="{FF2B5EF4-FFF2-40B4-BE49-F238E27FC236}">
                <a16:creationId xmlns:a16="http://schemas.microsoft.com/office/drawing/2014/main" id="{1A3B0F02-F01E-B847-B48B-5F3FDE0E2355}"/>
              </a:ext>
            </a:extLst>
          </p:cNvPr>
          <p:cNvSpPr txBox="1">
            <a:spLocks/>
          </p:cNvSpPr>
          <p:nvPr/>
        </p:nvSpPr>
        <p:spPr>
          <a:xfrm>
            <a:off x="1990222" y="4470734"/>
            <a:ext cx="1371409" cy="1306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54A91"/>
                </a:solidFill>
                <a:latin typeface="Calibri" panose="020F0502020204030204" pitchFamily="34" charset="0"/>
                <a:cs typeface="Calibri" panose="020F0502020204030204" pitchFamily="34" charset="0"/>
              </a:rPr>
              <a:t>physical</a:t>
            </a:r>
          </a:p>
        </p:txBody>
      </p:sp>
      <p:pic>
        <p:nvPicPr>
          <p:cNvPr id="11" name="Picture 10" descr="Icon of a brain representing how ACEs negatively impact mental development. ">
            <a:extLst>
              <a:ext uri="{FF2B5EF4-FFF2-40B4-BE49-F238E27FC236}">
                <a16:creationId xmlns:a16="http://schemas.microsoft.com/office/drawing/2014/main" id="{80FB35D7-1AE2-B34F-BFBB-BFA7AF6261B3}"/>
              </a:ext>
            </a:extLst>
          </p:cNvPr>
          <p:cNvPicPr>
            <a:picLocks noChangeAspect="1"/>
          </p:cNvPicPr>
          <p:nvPr/>
        </p:nvPicPr>
        <p:blipFill>
          <a:blip r:embed="rId4"/>
          <a:srcRect/>
          <a:stretch/>
        </p:blipFill>
        <p:spPr>
          <a:xfrm>
            <a:off x="3868438" y="2684726"/>
            <a:ext cx="2129833" cy="2129833"/>
          </a:xfrm>
          <a:prstGeom prst="rect">
            <a:avLst/>
          </a:prstGeom>
        </p:spPr>
      </p:pic>
      <p:sp>
        <p:nvSpPr>
          <p:cNvPr id="8" name="Content Placeholder 4">
            <a:extLst>
              <a:ext uri="{FF2B5EF4-FFF2-40B4-BE49-F238E27FC236}">
                <a16:creationId xmlns:a16="http://schemas.microsoft.com/office/drawing/2014/main" id="{DC7F6C47-586B-1E42-8BD9-282EFC2C30F0}"/>
              </a:ext>
            </a:extLst>
          </p:cNvPr>
          <p:cNvSpPr txBox="1">
            <a:spLocks/>
          </p:cNvSpPr>
          <p:nvPr/>
        </p:nvSpPr>
        <p:spPr>
          <a:xfrm>
            <a:off x="4295666" y="4914768"/>
            <a:ext cx="1243902" cy="1161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54A91"/>
                </a:solidFill>
                <a:latin typeface="Calibri" panose="020F0502020204030204" pitchFamily="34" charset="0"/>
                <a:cs typeface="Calibri" panose="020F0502020204030204" pitchFamily="34" charset="0"/>
              </a:rPr>
              <a:t>mental</a:t>
            </a:r>
          </a:p>
        </p:txBody>
      </p:sp>
      <p:pic>
        <p:nvPicPr>
          <p:cNvPr id="12" name="Picture 11" descr="Happy, sad, and mad faced icons representing the negative impact that ACEs can have on emotional development. ">
            <a:extLst>
              <a:ext uri="{FF2B5EF4-FFF2-40B4-BE49-F238E27FC236}">
                <a16:creationId xmlns:a16="http://schemas.microsoft.com/office/drawing/2014/main" id="{E1858C18-F568-4C4F-9034-563F4E48C23C}"/>
              </a:ext>
            </a:extLst>
          </p:cNvPr>
          <p:cNvPicPr>
            <a:picLocks noChangeAspect="1"/>
          </p:cNvPicPr>
          <p:nvPr/>
        </p:nvPicPr>
        <p:blipFill>
          <a:blip r:embed="rId5"/>
          <a:srcRect/>
          <a:stretch/>
        </p:blipFill>
        <p:spPr>
          <a:xfrm>
            <a:off x="6170513" y="2227521"/>
            <a:ext cx="2129833" cy="2129833"/>
          </a:xfrm>
          <a:prstGeom prst="rect">
            <a:avLst/>
          </a:prstGeom>
        </p:spPr>
      </p:pic>
      <p:sp>
        <p:nvSpPr>
          <p:cNvPr id="9" name="Content Placeholder 4">
            <a:extLst>
              <a:ext uri="{FF2B5EF4-FFF2-40B4-BE49-F238E27FC236}">
                <a16:creationId xmlns:a16="http://schemas.microsoft.com/office/drawing/2014/main" id="{B8BEC21C-F193-C947-AFB0-55827F30F19E}"/>
              </a:ext>
            </a:extLst>
          </p:cNvPr>
          <p:cNvSpPr txBox="1">
            <a:spLocks/>
          </p:cNvSpPr>
          <p:nvPr/>
        </p:nvSpPr>
        <p:spPr>
          <a:xfrm>
            <a:off x="6346007" y="4457563"/>
            <a:ext cx="1778847" cy="1161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54A91"/>
                </a:solidFill>
                <a:latin typeface="Calibri" panose="020F0502020204030204" pitchFamily="34" charset="0"/>
                <a:cs typeface="Calibri" panose="020F0502020204030204" pitchFamily="34" charset="0"/>
              </a:rPr>
              <a:t>emotional</a:t>
            </a:r>
          </a:p>
        </p:txBody>
      </p:sp>
      <p:pic>
        <p:nvPicPr>
          <p:cNvPr id="13" name="Picture 12" descr="A person with exclamation marks and lightning bolts, representing the negative impact ACEs can have on behavioral development. ">
            <a:extLst>
              <a:ext uri="{FF2B5EF4-FFF2-40B4-BE49-F238E27FC236}">
                <a16:creationId xmlns:a16="http://schemas.microsoft.com/office/drawing/2014/main" id="{D859C0C2-3016-C345-9260-C196FE7DD9A9}"/>
              </a:ext>
            </a:extLst>
          </p:cNvPr>
          <p:cNvPicPr>
            <a:picLocks noChangeAspect="1"/>
          </p:cNvPicPr>
          <p:nvPr/>
        </p:nvPicPr>
        <p:blipFill>
          <a:blip r:embed="rId6"/>
          <a:srcRect/>
          <a:stretch/>
        </p:blipFill>
        <p:spPr>
          <a:xfrm>
            <a:off x="8450055" y="2684725"/>
            <a:ext cx="2129833" cy="2129833"/>
          </a:xfrm>
          <a:prstGeom prst="rect">
            <a:avLst/>
          </a:prstGeom>
        </p:spPr>
      </p:pic>
      <p:sp>
        <p:nvSpPr>
          <p:cNvPr id="10" name="Content Placeholder 4">
            <a:extLst>
              <a:ext uri="{FF2B5EF4-FFF2-40B4-BE49-F238E27FC236}">
                <a16:creationId xmlns:a16="http://schemas.microsoft.com/office/drawing/2014/main" id="{7578F4FB-DDB8-D949-BAF3-3D6A021E3BDC}"/>
              </a:ext>
            </a:extLst>
          </p:cNvPr>
          <p:cNvSpPr txBox="1">
            <a:spLocks/>
          </p:cNvSpPr>
          <p:nvPr/>
        </p:nvSpPr>
        <p:spPr>
          <a:xfrm>
            <a:off x="8644206" y="4914768"/>
            <a:ext cx="1778847" cy="939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54A91"/>
                </a:solidFill>
                <a:latin typeface="Calibri" panose="020F0502020204030204" pitchFamily="34" charset="0"/>
                <a:cs typeface="Calibri" panose="020F0502020204030204" pitchFamily="34" charset="0"/>
              </a:rPr>
              <a:t>behavioral</a:t>
            </a:r>
          </a:p>
        </p:txBody>
      </p:sp>
      <p:sp>
        <p:nvSpPr>
          <p:cNvPr id="6" name="Content Placeholder 4">
            <a:extLst>
              <a:ext uri="{FF2B5EF4-FFF2-40B4-BE49-F238E27FC236}">
                <a16:creationId xmlns:a16="http://schemas.microsoft.com/office/drawing/2014/main" id="{6254CD0D-1816-0B4D-9CE4-35AE9986DD7C}"/>
              </a:ext>
            </a:extLst>
          </p:cNvPr>
          <p:cNvSpPr txBox="1">
            <a:spLocks/>
          </p:cNvSpPr>
          <p:nvPr/>
        </p:nvSpPr>
        <p:spPr>
          <a:xfrm>
            <a:off x="1003987" y="5768096"/>
            <a:ext cx="10184026" cy="939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ACEs can also have lasting effects on health, well-being, and prosperity far into adulthood.</a:t>
            </a:r>
          </a:p>
        </p:txBody>
      </p:sp>
    </p:spTree>
    <p:extLst>
      <p:ext uri="{BB962C8B-B14F-4D97-AF65-F5344CB8AC3E}">
        <p14:creationId xmlns:p14="http://schemas.microsoft.com/office/powerpoint/2010/main" val="202341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lstStyle/>
          <a:p>
            <a:r>
              <a:rPr lang="en-US" dirty="0"/>
              <a:t>Understanding Overdose</a:t>
            </a:r>
          </a:p>
        </p:txBody>
      </p:sp>
      <p:pic>
        <p:nvPicPr>
          <p:cNvPr id="6" name="Picture 5" descr="An icon of a person standing inside of a pill bottle, contemplating their understanding of overdose. ">
            <a:extLst>
              <a:ext uri="{FF2B5EF4-FFF2-40B4-BE49-F238E27FC236}">
                <a16:creationId xmlns:a16="http://schemas.microsoft.com/office/drawing/2014/main" id="{E8F25287-2092-8244-949E-8C79DB384696}"/>
              </a:ext>
            </a:extLst>
          </p:cNvPr>
          <p:cNvPicPr>
            <a:picLocks noChangeAspect="1"/>
          </p:cNvPicPr>
          <p:nvPr/>
        </p:nvPicPr>
        <p:blipFill>
          <a:blip r:embed="rId2"/>
          <a:srcRect/>
          <a:stretch/>
        </p:blipFill>
        <p:spPr>
          <a:xfrm>
            <a:off x="1463039" y="1648114"/>
            <a:ext cx="4245429" cy="4245429"/>
          </a:xfrm>
          <a:prstGeom prst="rect">
            <a:avLst/>
          </a:prstGeom>
        </p:spPr>
      </p:pic>
      <p:sp>
        <p:nvSpPr>
          <p:cNvPr id="7" name="Content Placeholder 4">
            <a:extLst>
              <a:ext uri="{FF2B5EF4-FFF2-40B4-BE49-F238E27FC236}">
                <a16:creationId xmlns:a16="http://schemas.microsoft.com/office/drawing/2014/main" id="{775D1AFE-BA07-0440-91FE-0B36599F9A64}"/>
              </a:ext>
            </a:extLst>
          </p:cNvPr>
          <p:cNvSpPr txBox="1">
            <a:spLocks/>
          </p:cNvSpPr>
          <p:nvPr/>
        </p:nvSpPr>
        <p:spPr>
          <a:xfrm>
            <a:off x="5812971" y="2351314"/>
            <a:ext cx="5050972" cy="3572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002C5F"/>
              </a:buClr>
              <a:buFont typeface="Arial" panose="020B0604020202020204" pitchFamily="34" charset="0"/>
              <a:buChar char="•"/>
              <a:defRPr sz="2800" b="0" i="0" kern="1200">
                <a:solidFill>
                  <a:srgbClr val="002C5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dirty="0"/>
              <a:t>Drug overdose is the poisoning that happens when a drug is taken in excessive amounts. </a:t>
            </a:r>
          </a:p>
          <a:p>
            <a:r>
              <a:rPr lang="en-US" sz="2400" dirty="0"/>
              <a:t>An overdose can be fatal or nonfatal, and all overdoses come with their own emotional and economic tolls.</a:t>
            </a:r>
          </a:p>
        </p:txBody>
      </p:sp>
    </p:spTree>
    <p:extLst>
      <p:ext uri="{BB962C8B-B14F-4D97-AF65-F5344CB8AC3E}">
        <p14:creationId xmlns:p14="http://schemas.microsoft.com/office/powerpoint/2010/main" val="27953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pPr algn="ctr"/>
            <a:r>
              <a:rPr lang="en-US" dirty="0"/>
              <a:t>The Statistics of Overdose</a:t>
            </a:r>
          </a:p>
        </p:txBody>
      </p:sp>
      <p:sp>
        <p:nvSpPr>
          <p:cNvPr id="24" name="Content Placeholder 4">
            <a:extLst>
              <a:ext uri="{FF2B5EF4-FFF2-40B4-BE49-F238E27FC236}">
                <a16:creationId xmlns:a16="http://schemas.microsoft.com/office/drawing/2014/main" id="{0B57A641-F0D0-CA41-BB39-48C06836FF52}"/>
              </a:ext>
            </a:extLst>
          </p:cNvPr>
          <p:cNvSpPr txBox="1">
            <a:spLocks/>
          </p:cNvSpPr>
          <p:nvPr/>
        </p:nvSpPr>
        <p:spPr>
          <a:xfrm>
            <a:off x="611111" y="2831996"/>
            <a:ext cx="3161940" cy="452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Nearly</a:t>
            </a:r>
          </a:p>
        </p:txBody>
      </p:sp>
      <p:sp>
        <p:nvSpPr>
          <p:cNvPr id="26" name="Content Placeholder 4">
            <a:extLst>
              <a:ext uri="{FF2B5EF4-FFF2-40B4-BE49-F238E27FC236}">
                <a16:creationId xmlns:a16="http://schemas.microsoft.com/office/drawing/2014/main" id="{A4A345BF-20D8-C04A-B699-06FF9CD63CCD}"/>
              </a:ext>
            </a:extLst>
          </p:cNvPr>
          <p:cNvSpPr txBox="1">
            <a:spLocks/>
          </p:cNvSpPr>
          <p:nvPr/>
        </p:nvSpPr>
        <p:spPr>
          <a:xfrm>
            <a:off x="242781" y="3438865"/>
            <a:ext cx="3905417" cy="976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054A91"/>
                </a:solidFill>
                <a:latin typeface="Calibri" panose="020F0502020204030204" pitchFamily="34" charset="0"/>
                <a:cs typeface="Calibri" panose="020F0502020204030204" pitchFamily="34" charset="0"/>
              </a:rPr>
              <a:t>841,000</a:t>
            </a:r>
          </a:p>
        </p:txBody>
      </p:sp>
      <p:sp>
        <p:nvSpPr>
          <p:cNvPr id="17" name="Content Placeholder 4">
            <a:extLst>
              <a:ext uri="{FF2B5EF4-FFF2-40B4-BE49-F238E27FC236}">
                <a16:creationId xmlns:a16="http://schemas.microsoft.com/office/drawing/2014/main" id="{91BB4A1A-02D0-EA45-933B-3C405B62B444}"/>
              </a:ext>
            </a:extLst>
          </p:cNvPr>
          <p:cNvSpPr txBox="1">
            <a:spLocks/>
          </p:cNvSpPr>
          <p:nvPr/>
        </p:nvSpPr>
        <p:spPr>
          <a:xfrm>
            <a:off x="372143" y="4695389"/>
            <a:ext cx="3639877" cy="2272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people died from drug </a:t>
            </a:r>
            <a:br>
              <a:rPr lang="en-US" sz="2000" dirty="0">
                <a:solidFill>
                  <a:srgbClr val="002C5F"/>
                </a:solidFill>
                <a:latin typeface="Calibri" panose="020F0502020204030204" pitchFamily="34" charset="0"/>
                <a:cs typeface="Calibri" panose="020F0502020204030204" pitchFamily="34" charset="0"/>
              </a:rPr>
            </a:br>
            <a:r>
              <a:rPr lang="en-US" sz="2000" dirty="0">
                <a:solidFill>
                  <a:srgbClr val="002C5F"/>
                </a:solidFill>
                <a:latin typeface="Calibri" panose="020F0502020204030204" pitchFamily="34" charset="0"/>
                <a:cs typeface="Calibri" panose="020F0502020204030204" pitchFamily="34" charset="0"/>
              </a:rPr>
              <a:t>overdoses from 1999 </a:t>
            </a:r>
            <a:br>
              <a:rPr lang="en-US" sz="2000" dirty="0">
                <a:solidFill>
                  <a:srgbClr val="002C5F"/>
                </a:solidFill>
                <a:latin typeface="Calibri" panose="020F0502020204030204" pitchFamily="34" charset="0"/>
                <a:cs typeface="Calibri" panose="020F0502020204030204" pitchFamily="34" charset="0"/>
              </a:rPr>
            </a:br>
            <a:r>
              <a:rPr lang="en-US" sz="2000" dirty="0">
                <a:solidFill>
                  <a:srgbClr val="002C5F"/>
                </a:solidFill>
                <a:latin typeface="Calibri" panose="020F0502020204030204" pitchFamily="34" charset="0"/>
                <a:cs typeface="Calibri" panose="020F0502020204030204" pitchFamily="34" charset="0"/>
              </a:rPr>
              <a:t>through 2019. </a:t>
            </a:r>
            <a:endParaRPr lang="en-US" sz="2000" b="1" dirty="0"/>
          </a:p>
        </p:txBody>
      </p:sp>
      <p:cxnSp>
        <p:nvCxnSpPr>
          <p:cNvPr id="21" name="Straight Connector 20">
            <a:extLst>
              <a:ext uri="{FF2B5EF4-FFF2-40B4-BE49-F238E27FC236}">
                <a16:creationId xmlns:a16="http://schemas.microsoft.com/office/drawing/2014/main" id="{769D9954-0E22-6747-A5D4-FEB46FE87A94}"/>
              </a:ext>
              <a:ext uri="{C183D7F6-B498-43B3-948B-1728B52AA6E4}">
                <adec:decorative xmlns:adec="http://schemas.microsoft.com/office/drawing/2017/decorative" val="1"/>
              </a:ext>
            </a:extLst>
          </p:cNvPr>
          <p:cNvCxnSpPr>
            <a:cxnSpLocks/>
          </p:cNvCxnSpPr>
          <p:nvPr/>
        </p:nvCxnSpPr>
        <p:spPr>
          <a:xfrm>
            <a:off x="4200747" y="1834790"/>
            <a:ext cx="0" cy="4399435"/>
          </a:xfrm>
          <a:prstGeom prst="line">
            <a:avLst/>
          </a:prstGeom>
          <a:ln w="38100">
            <a:solidFill>
              <a:srgbClr val="F0AB00"/>
            </a:solidFill>
          </a:ln>
        </p:spPr>
        <p:style>
          <a:lnRef idx="1">
            <a:schemeClr val="accent1"/>
          </a:lnRef>
          <a:fillRef idx="0">
            <a:schemeClr val="accent1"/>
          </a:fillRef>
          <a:effectRef idx="0">
            <a:schemeClr val="accent1"/>
          </a:effectRef>
          <a:fontRef idx="minor">
            <a:schemeClr val="tx1"/>
          </a:fontRef>
        </p:style>
      </p:cxnSp>
      <p:sp>
        <p:nvSpPr>
          <p:cNvPr id="23" name="Content Placeholder 4">
            <a:extLst>
              <a:ext uri="{FF2B5EF4-FFF2-40B4-BE49-F238E27FC236}">
                <a16:creationId xmlns:a16="http://schemas.microsoft.com/office/drawing/2014/main" id="{26C78588-6EBE-0C48-B899-9DEAC996D077}"/>
              </a:ext>
            </a:extLst>
          </p:cNvPr>
          <p:cNvSpPr txBox="1">
            <a:spLocks/>
          </p:cNvSpPr>
          <p:nvPr/>
        </p:nvSpPr>
        <p:spPr>
          <a:xfrm>
            <a:off x="4622242" y="2282458"/>
            <a:ext cx="3161940" cy="452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Opioids were involved in</a:t>
            </a:r>
          </a:p>
        </p:txBody>
      </p:sp>
      <p:pic>
        <p:nvPicPr>
          <p:cNvPr id="19" name="Picture 18" descr="A pie chart showing the 70% of overdose deaths in 2019, in which Opioids were involved. ">
            <a:extLst>
              <a:ext uri="{FF2B5EF4-FFF2-40B4-BE49-F238E27FC236}">
                <a16:creationId xmlns:a16="http://schemas.microsoft.com/office/drawing/2014/main" id="{14121D1A-3B62-354B-9E26-7C833440106E}"/>
              </a:ext>
            </a:extLst>
          </p:cNvPr>
          <p:cNvPicPr>
            <a:picLocks noChangeAspect="1"/>
          </p:cNvPicPr>
          <p:nvPr/>
        </p:nvPicPr>
        <p:blipFill>
          <a:blip r:embed="rId2"/>
          <a:srcRect/>
          <a:stretch/>
        </p:blipFill>
        <p:spPr>
          <a:xfrm>
            <a:off x="4994832" y="2831996"/>
            <a:ext cx="2416759" cy="2416759"/>
          </a:xfrm>
          <a:prstGeom prst="rect">
            <a:avLst/>
          </a:prstGeom>
        </p:spPr>
      </p:pic>
      <p:sp>
        <p:nvSpPr>
          <p:cNvPr id="15" name="Content Placeholder 4">
            <a:extLst>
              <a:ext uri="{FF2B5EF4-FFF2-40B4-BE49-F238E27FC236}">
                <a16:creationId xmlns:a16="http://schemas.microsoft.com/office/drawing/2014/main" id="{11EA711D-1BB0-2748-A23C-7C6096C5A728}"/>
              </a:ext>
            </a:extLst>
          </p:cNvPr>
          <p:cNvSpPr txBox="1">
            <a:spLocks/>
          </p:cNvSpPr>
          <p:nvPr/>
        </p:nvSpPr>
        <p:spPr>
          <a:xfrm>
            <a:off x="4622242" y="5346275"/>
            <a:ext cx="3161940" cy="452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of overdose deaths in 2019.</a:t>
            </a:r>
          </a:p>
        </p:txBody>
      </p:sp>
      <p:cxnSp>
        <p:nvCxnSpPr>
          <p:cNvPr id="22" name="Straight Connector 21">
            <a:extLst>
              <a:ext uri="{FF2B5EF4-FFF2-40B4-BE49-F238E27FC236}">
                <a16:creationId xmlns:a16="http://schemas.microsoft.com/office/drawing/2014/main" id="{10719B29-EE8A-FD47-B595-79E345A83749}"/>
              </a:ext>
              <a:ext uri="{C183D7F6-B498-43B3-948B-1728B52AA6E4}">
                <adec:decorative xmlns:adec="http://schemas.microsoft.com/office/drawing/2017/decorative" val="1"/>
              </a:ext>
            </a:extLst>
          </p:cNvPr>
          <p:cNvCxnSpPr>
            <a:cxnSpLocks/>
          </p:cNvCxnSpPr>
          <p:nvPr/>
        </p:nvCxnSpPr>
        <p:spPr>
          <a:xfrm>
            <a:off x="8138337" y="1916925"/>
            <a:ext cx="0" cy="4399435"/>
          </a:xfrm>
          <a:prstGeom prst="line">
            <a:avLst/>
          </a:prstGeom>
          <a:ln w="38100">
            <a:solidFill>
              <a:srgbClr val="F0AB00"/>
            </a:solidFill>
          </a:ln>
        </p:spPr>
        <p:style>
          <a:lnRef idx="1">
            <a:schemeClr val="accent1"/>
          </a:lnRef>
          <a:fillRef idx="0">
            <a:schemeClr val="accent1"/>
          </a:fillRef>
          <a:effectRef idx="0">
            <a:schemeClr val="accent1"/>
          </a:effectRef>
          <a:fontRef idx="minor">
            <a:schemeClr val="tx1"/>
          </a:fontRef>
        </p:style>
      </p:cxnSp>
      <p:sp>
        <p:nvSpPr>
          <p:cNvPr id="25" name="Content Placeholder 4">
            <a:extLst>
              <a:ext uri="{FF2B5EF4-FFF2-40B4-BE49-F238E27FC236}">
                <a16:creationId xmlns:a16="http://schemas.microsoft.com/office/drawing/2014/main" id="{9207B172-903D-B440-B4BB-ABDB80111E36}"/>
              </a:ext>
            </a:extLst>
          </p:cNvPr>
          <p:cNvSpPr txBox="1">
            <a:spLocks/>
          </p:cNvSpPr>
          <p:nvPr/>
        </p:nvSpPr>
        <p:spPr>
          <a:xfrm>
            <a:off x="8282492" y="2831996"/>
            <a:ext cx="3161940" cy="452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In 2019</a:t>
            </a:r>
          </a:p>
        </p:txBody>
      </p:sp>
      <p:sp>
        <p:nvSpPr>
          <p:cNvPr id="27" name="Content Placeholder 4">
            <a:extLst>
              <a:ext uri="{FF2B5EF4-FFF2-40B4-BE49-F238E27FC236}">
                <a16:creationId xmlns:a16="http://schemas.microsoft.com/office/drawing/2014/main" id="{447C0805-3787-5641-8F3F-986FD80A0266}"/>
              </a:ext>
            </a:extLst>
          </p:cNvPr>
          <p:cNvSpPr txBox="1">
            <a:spLocks/>
          </p:cNvSpPr>
          <p:nvPr/>
        </p:nvSpPr>
        <p:spPr>
          <a:xfrm>
            <a:off x="8013799" y="3438865"/>
            <a:ext cx="3905417" cy="1147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054A91"/>
                </a:solidFill>
                <a:latin typeface="Calibri" panose="020F0502020204030204" pitchFamily="34" charset="0"/>
                <a:cs typeface="Calibri" panose="020F0502020204030204" pitchFamily="34" charset="0"/>
              </a:rPr>
              <a:t>4 times</a:t>
            </a:r>
          </a:p>
        </p:txBody>
      </p:sp>
      <p:sp>
        <p:nvSpPr>
          <p:cNvPr id="16" name="Content Placeholder 4">
            <a:extLst>
              <a:ext uri="{FF2B5EF4-FFF2-40B4-BE49-F238E27FC236}">
                <a16:creationId xmlns:a16="http://schemas.microsoft.com/office/drawing/2014/main" id="{EC8E34B9-B57D-5146-BE44-98D316A9E0CF}"/>
              </a:ext>
            </a:extLst>
          </p:cNvPr>
          <p:cNvSpPr txBox="1">
            <a:spLocks/>
          </p:cNvSpPr>
          <p:nvPr/>
        </p:nvSpPr>
        <p:spPr>
          <a:xfrm>
            <a:off x="8385538" y="4699314"/>
            <a:ext cx="3161940" cy="2268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C5F"/>
                </a:solidFill>
                <a:latin typeface="Calibri" panose="020F0502020204030204" pitchFamily="34" charset="0"/>
                <a:cs typeface="Calibri" panose="020F0502020204030204" pitchFamily="34" charset="0"/>
              </a:rPr>
              <a:t>As many drug overdoses occurred than in 1999.</a:t>
            </a:r>
          </a:p>
        </p:txBody>
      </p:sp>
    </p:spTree>
    <p:extLst>
      <p:ext uri="{BB962C8B-B14F-4D97-AF65-F5344CB8AC3E}">
        <p14:creationId xmlns:p14="http://schemas.microsoft.com/office/powerpoint/2010/main" val="1352067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normAutofit/>
          </a:bodyPr>
          <a:lstStyle/>
          <a:p>
            <a:r>
              <a:rPr lang="en-US" dirty="0"/>
              <a:t>Overdose Over Time</a:t>
            </a:r>
          </a:p>
        </p:txBody>
      </p:sp>
      <p:sp>
        <p:nvSpPr>
          <p:cNvPr id="3" name="Content Placeholder 2">
            <a:extLst>
              <a:ext uri="{FF2B5EF4-FFF2-40B4-BE49-F238E27FC236}">
                <a16:creationId xmlns:a16="http://schemas.microsoft.com/office/drawing/2014/main" id="{D9F15BD6-A1AE-0143-9C3D-8376631DAC31}"/>
              </a:ext>
            </a:extLst>
          </p:cNvPr>
          <p:cNvSpPr>
            <a:spLocks noGrp="1"/>
          </p:cNvSpPr>
          <p:nvPr>
            <p:ph type="body" idx="1"/>
          </p:nvPr>
        </p:nvSpPr>
        <p:spPr>
          <a:xfrm>
            <a:off x="831850" y="1679945"/>
            <a:ext cx="10515600" cy="714485"/>
          </a:xfrm>
        </p:spPr>
        <p:txBody>
          <a:bodyPr>
            <a:normAutofit fontScale="85000" lnSpcReduction="10000"/>
          </a:bodyPr>
          <a:lstStyle/>
          <a:p>
            <a:pPr marL="0" indent="0" algn="ctr">
              <a:buNone/>
            </a:pPr>
            <a:r>
              <a:rPr lang="en-US" b="1" dirty="0"/>
              <a:t>Overdose deaths involving opioids, including prescription opioids, heroin, and synthetic opioids (like fentanyl), have increased over six times since 1999.</a:t>
            </a:r>
          </a:p>
          <a:p>
            <a:endParaRPr lang="en-US" dirty="0"/>
          </a:p>
        </p:txBody>
      </p:sp>
      <p:pic>
        <p:nvPicPr>
          <p:cNvPr id="5" name="Picture 4" descr="A bar graph showing the number of overdose deaths involving opioids, from 1999 through 2019. ">
            <a:extLst>
              <a:ext uri="{FF2B5EF4-FFF2-40B4-BE49-F238E27FC236}">
                <a16:creationId xmlns:a16="http://schemas.microsoft.com/office/drawing/2014/main" id="{BB54BBC4-A045-6F45-9D22-5B5CD5F81416}"/>
              </a:ext>
            </a:extLst>
          </p:cNvPr>
          <p:cNvPicPr>
            <a:picLocks noChangeAspect="1"/>
          </p:cNvPicPr>
          <p:nvPr/>
        </p:nvPicPr>
        <p:blipFill>
          <a:blip r:embed="rId2"/>
          <a:stretch>
            <a:fillRect/>
          </a:stretch>
        </p:blipFill>
        <p:spPr>
          <a:xfrm>
            <a:off x="2777045" y="2525312"/>
            <a:ext cx="6625208" cy="3807398"/>
          </a:xfrm>
          <a:prstGeom prst="rect">
            <a:avLst/>
          </a:prstGeom>
        </p:spPr>
      </p:pic>
      <p:sp>
        <p:nvSpPr>
          <p:cNvPr id="7" name="Content Placeholder 4">
            <a:extLst>
              <a:ext uri="{FF2B5EF4-FFF2-40B4-BE49-F238E27FC236}">
                <a16:creationId xmlns:a16="http://schemas.microsoft.com/office/drawing/2014/main" id="{C84A951B-3280-184A-86CD-7186A82DE0F5}"/>
              </a:ext>
            </a:extLst>
          </p:cNvPr>
          <p:cNvSpPr txBox="1">
            <a:spLocks/>
          </p:cNvSpPr>
          <p:nvPr/>
        </p:nvSpPr>
        <p:spPr>
          <a:xfrm>
            <a:off x="1664688" y="6376254"/>
            <a:ext cx="8849923" cy="452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rgbClr val="002C5F"/>
                </a:solidFill>
                <a:latin typeface="Calibri" panose="020F0502020204030204" pitchFamily="34" charset="0"/>
                <a:cs typeface="Calibri" panose="020F0502020204030204" pitchFamily="34" charset="0"/>
              </a:rPr>
              <a:t>Source: National Center for Health Statistics, National Vital Statistics System, Mortality </a:t>
            </a:r>
          </a:p>
        </p:txBody>
      </p:sp>
    </p:spTree>
    <p:extLst>
      <p:ext uri="{BB962C8B-B14F-4D97-AF65-F5344CB8AC3E}">
        <p14:creationId xmlns:p14="http://schemas.microsoft.com/office/powerpoint/2010/main" val="37615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A0A4-7B57-E944-A35F-77C291FF4C23}"/>
              </a:ext>
            </a:extLst>
          </p:cNvPr>
          <p:cNvSpPr>
            <a:spLocks noGrp="1"/>
          </p:cNvSpPr>
          <p:nvPr>
            <p:ph type="title"/>
          </p:nvPr>
        </p:nvSpPr>
        <p:spPr/>
        <p:txBody>
          <a:bodyPr/>
          <a:lstStyle/>
          <a:p>
            <a:r>
              <a:rPr lang="en-US" dirty="0"/>
              <a:t>Understanding Suicide</a:t>
            </a:r>
          </a:p>
        </p:txBody>
      </p:sp>
      <p:pic>
        <p:nvPicPr>
          <p:cNvPr id="6" name="Picture 5" descr="An icon of a family portrait, with one person missing in the foreground. This icon is meant to represent suicide. ">
            <a:extLst>
              <a:ext uri="{FF2B5EF4-FFF2-40B4-BE49-F238E27FC236}">
                <a16:creationId xmlns:a16="http://schemas.microsoft.com/office/drawing/2014/main" id="{65B52076-AB99-134F-936D-BAE28A5EB84D}"/>
              </a:ext>
            </a:extLst>
          </p:cNvPr>
          <p:cNvPicPr>
            <a:picLocks noChangeAspect="1"/>
          </p:cNvPicPr>
          <p:nvPr/>
        </p:nvPicPr>
        <p:blipFill>
          <a:blip r:embed="rId3"/>
          <a:srcRect/>
          <a:stretch/>
        </p:blipFill>
        <p:spPr>
          <a:xfrm>
            <a:off x="1367427" y="1678594"/>
            <a:ext cx="4245429" cy="4245429"/>
          </a:xfrm>
          <a:prstGeom prst="rect">
            <a:avLst/>
          </a:prstGeom>
        </p:spPr>
      </p:pic>
      <p:sp>
        <p:nvSpPr>
          <p:cNvPr id="7" name="Content Placeholder 4">
            <a:extLst>
              <a:ext uri="{FF2B5EF4-FFF2-40B4-BE49-F238E27FC236}">
                <a16:creationId xmlns:a16="http://schemas.microsoft.com/office/drawing/2014/main" id="{52B8184C-633E-3448-B78F-D5CFACB2E71E}"/>
              </a:ext>
            </a:extLst>
          </p:cNvPr>
          <p:cNvSpPr txBox="1">
            <a:spLocks/>
          </p:cNvSpPr>
          <p:nvPr/>
        </p:nvSpPr>
        <p:spPr>
          <a:xfrm>
            <a:off x="5812971" y="2351314"/>
            <a:ext cx="5050972" cy="357270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002C5F"/>
              </a:buClr>
              <a:buFont typeface="Arial" panose="020B0604020202020204" pitchFamily="34" charset="0"/>
              <a:buChar char="•"/>
              <a:defRPr sz="2800" b="0" i="0" kern="1200">
                <a:solidFill>
                  <a:srgbClr val="002C5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dirty="0"/>
              <a:t>Dying by suicide continues to be a leading cause of death in the United States. </a:t>
            </a:r>
          </a:p>
          <a:p>
            <a:r>
              <a:rPr lang="en-US" sz="2400" dirty="0"/>
              <a:t>Suicidal ideation and attempts are also on the rise.</a:t>
            </a:r>
          </a:p>
        </p:txBody>
      </p:sp>
    </p:spTree>
    <p:extLst>
      <p:ext uri="{BB962C8B-B14F-4D97-AF65-F5344CB8AC3E}">
        <p14:creationId xmlns:p14="http://schemas.microsoft.com/office/powerpoint/2010/main" val="797871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5398</TotalTime>
  <Words>1161</Words>
  <Application>Microsoft Macintosh PowerPoint</Application>
  <PresentationFormat>Widescreen</PresentationFormat>
  <Paragraphs>106</Paragraphs>
  <Slides>22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Krona One</vt:lpstr>
      <vt:lpstr>Calibri</vt:lpstr>
      <vt:lpstr>Arial</vt:lpstr>
      <vt:lpstr>Office Theme</vt:lpstr>
      <vt:lpstr>Urgent. Related. Preventable.</vt:lpstr>
      <vt:lpstr>ACEs, overdose, and suicide are urgent public health challenges.</vt:lpstr>
      <vt:lpstr>Understanding ACEs</vt:lpstr>
      <vt:lpstr>The Statistics of ACEs</vt:lpstr>
      <vt:lpstr>ACEs Impacts</vt:lpstr>
      <vt:lpstr>Understanding Overdose</vt:lpstr>
      <vt:lpstr>The Statistics of Overdose</vt:lpstr>
      <vt:lpstr>Overdose Over Time</vt:lpstr>
      <vt:lpstr>Understanding Suicide</vt:lpstr>
      <vt:lpstr>The Statistics of Suicide</vt:lpstr>
      <vt:lpstr>Exposure to Suicide</vt:lpstr>
      <vt:lpstr>ACEs, overdose, and suicide are related public health challenges.</vt:lpstr>
      <vt:lpstr>Related Issues</vt:lpstr>
      <vt:lpstr>ACEs and Overdose</vt:lpstr>
      <vt:lpstr>Overdose and Suicide</vt:lpstr>
      <vt:lpstr>ACEs and Suicide</vt:lpstr>
      <vt:lpstr>ACEs, Overdose, and Suicide</vt:lpstr>
      <vt:lpstr>ACEs,  overdose,  and suicide  are preventable public health challenges.</vt:lpstr>
      <vt:lpstr>Prevention Strategies</vt:lpstr>
      <vt:lpstr>Using Collaborative Strategies</vt:lpstr>
      <vt:lpstr>Addressing today’s crises  and preventing tomorrow’s</vt:lpstr>
      <vt:lpstr>What Now?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Urgent. Related. Preventable. Presentation</dc:title>
  <dc:subject/>
  <dc:creator/>
  <cp:keywords/>
  <dc:description/>
  <cp:lastModifiedBy>BanyanComm5</cp:lastModifiedBy>
  <cp:revision>182</cp:revision>
  <dcterms:created xsi:type="dcterms:W3CDTF">2021-09-08T21:57:42Z</dcterms:created>
  <dcterms:modified xsi:type="dcterms:W3CDTF">2021-10-12T21:09:08Z</dcterms:modified>
  <cp:category/>
</cp:coreProperties>
</file>